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6"/>
  </p:notesMasterIdLst>
  <p:handoutMasterIdLst>
    <p:handoutMasterId r:id="rId27"/>
  </p:handoutMasterIdLst>
  <p:sldIdLst>
    <p:sldId id="561" r:id="rId5"/>
    <p:sldId id="658" r:id="rId6"/>
    <p:sldId id="688" r:id="rId7"/>
    <p:sldId id="678" r:id="rId8"/>
    <p:sldId id="694" r:id="rId9"/>
    <p:sldId id="708" r:id="rId10"/>
    <p:sldId id="706" r:id="rId11"/>
    <p:sldId id="693" r:id="rId12"/>
    <p:sldId id="691" r:id="rId13"/>
    <p:sldId id="692" r:id="rId14"/>
    <p:sldId id="701" r:id="rId15"/>
    <p:sldId id="702" r:id="rId16"/>
    <p:sldId id="707" r:id="rId17"/>
    <p:sldId id="700" r:id="rId18"/>
    <p:sldId id="709" r:id="rId19"/>
    <p:sldId id="690" r:id="rId20"/>
    <p:sldId id="699" r:id="rId21"/>
    <p:sldId id="689" r:id="rId22"/>
    <p:sldId id="703" r:id="rId23"/>
    <p:sldId id="704" r:id="rId24"/>
    <p:sldId id="705" r:id="rId2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ty Dodge" initials="MD" lastIdx="1" clrIdx="0">
    <p:extLst>
      <p:ext uri="{19B8F6BF-5375-455C-9EA6-DF929625EA0E}">
        <p15:presenceInfo xmlns:p15="http://schemas.microsoft.com/office/powerpoint/2012/main" userId="S-1-5-21-3025472854-2471143410-430927195-1884" providerId="AD"/>
      </p:ext>
    </p:extLst>
  </p:cmAuthor>
  <p:cmAuthor id="2" name="Misty Dodge" initials="MD [2]" lastIdx="2" clrIdx="1">
    <p:extLst>
      <p:ext uri="{19B8F6BF-5375-455C-9EA6-DF929625EA0E}">
        <p15:presenceInfo xmlns:p15="http://schemas.microsoft.com/office/powerpoint/2012/main" userId="Misty Dodge" providerId="None"/>
      </p:ext>
    </p:extLst>
  </p:cmAuthor>
  <p:cmAuthor id="3" name="Michael Zimmerman" initials="MZ" lastIdx="1" clrIdx="2">
    <p:extLst>
      <p:ext uri="{19B8F6BF-5375-455C-9EA6-DF929625EA0E}">
        <p15:presenceInfo xmlns:p15="http://schemas.microsoft.com/office/powerpoint/2012/main" userId="S-1-5-21-3025472854-2471143410-430927195-1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64E"/>
    <a:srgbClr val="013A57"/>
    <a:srgbClr val="6C8B35"/>
    <a:srgbClr val="014F76"/>
    <a:srgbClr val="2D5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77123" autoAdjust="0"/>
  </p:normalViewPr>
  <p:slideViewPr>
    <p:cSldViewPr>
      <p:cViewPr varScale="1">
        <p:scale>
          <a:sx n="63" d="100"/>
          <a:sy n="6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928" y="56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3011699" cy="461804"/>
          </a:xfrm>
          <a:prstGeom prst="rect">
            <a:avLst/>
          </a:prstGeom>
        </p:spPr>
        <p:txBody>
          <a:bodyPr vert="horz" lIns="91158" tIns="45580" rIns="91158" bIns="45580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83" y="0"/>
            <a:ext cx="3011699" cy="461804"/>
          </a:xfrm>
          <a:prstGeom prst="rect">
            <a:avLst/>
          </a:prstGeom>
        </p:spPr>
        <p:txBody>
          <a:bodyPr vert="horz" lIns="91158" tIns="45580" rIns="91158" bIns="45580" rtlCol="0"/>
          <a:lstStyle>
            <a:lvl1pPr algn="r">
              <a:defRPr sz="1100"/>
            </a:lvl1pPr>
          </a:lstStyle>
          <a:p>
            <a:fld id="{6C46BABF-0200-45D5-809A-B4701886FDE5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8772670"/>
            <a:ext cx="3011699" cy="461804"/>
          </a:xfrm>
          <a:prstGeom prst="rect">
            <a:avLst/>
          </a:prstGeom>
        </p:spPr>
        <p:txBody>
          <a:bodyPr vert="horz" lIns="91158" tIns="45580" rIns="91158" bIns="45580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83" y="8772670"/>
            <a:ext cx="3011699" cy="461804"/>
          </a:xfrm>
          <a:prstGeom prst="rect">
            <a:avLst/>
          </a:prstGeom>
        </p:spPr>
        <p:txBody>
          <a:bodyPr vert="horz" lIns="91158" tIns="45580" rIns="91158" bIns="45580" rtlCol="0" anchor="b"/>
          <a:lstStyle>
            <a:lvl1pPr algn="r">
              <a:defRPr sz="1100"/>
            </a:lvl1pPr>
          </a:lstStyle>
          <a:p>
            <a:fld id="{9191F475-8A69-4201-8E9D-F68110D0C2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3011699" cy="461804"/>
          </a:xfrm>
          <a:prstGeom prst="rect">
            <a:avLst/>
          </a:prstGeom>
        </p:spPr>
        <p:txBody>
          <a:bodyPr vert="horz" lIns="91158" tIns="45580" rIns="91158" bIns="45580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83" y="0"/>
            <a:ext cx="3011699" cy="461804"/>
          </a:xfrm>
          <a:prstGeom prst="rect">
            <a:avLst/>
          </a:prstGeom>
        </p:spPr>
        <p:txBody>
          <a:bodyPr vert="horz" lIns="91158" tIns="45580" rIns="91158" bIns="45580" rtlCol="0"/>
          <a:lstStyle>
            <a:lvl1pPr algn="r">
              <a:defRPr sz="1100"/>
            </a:lvl1pPr>
          </a:lstStyle>
          <a:p>
            <a:fld id="{45AB1948-49FD-4697-A68C-92961822612A}" type="datetimeFigureOut">
              <a:rPr lang="en-US" smtClean="0"/>
              <a:pPr/>
              <a:t>4/22/2025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8" tIns="45580" rIns="91158" bIns="45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158" tIns="45580" rIns="91158" bIns="45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772670"/>
            <a:ext cx="3011699" cy="461804"/>
          </a:xfrm>
          <a:prstGeom prst="rect">
            <a:avLst/>
          </a:prstGeom>
        </p:spPr>
        <p:txBody>
          <a:bodyPr vert="horz" lIns="91158" tIns="45580" rIns="91158" bIns="45580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83" y="8772670"/>
            <a:ext cx="3011699" cy="461804"/>
          </a:xfrm>
          <a:prstGeom prst="rect">
            <a:avLst/>
          </a:prstGeom>
        </p:spPr>
        <p:txBody>
          <a:bodyPr vert="horz" lIns="91158" tIns="45580" rIns="91158" bIns="45580" rtlCol="0" anchor="b"/>
          <a:lstStyle>
            <a:lvl1pPr algn="r">
              <a:defRPr sz="1100"/>
            </a:lvl1pPr>
          </a:lstStyle>
          <a:p>
            <a:fld id="{FD19253F-D68D-4A77-84FE-FCCEB58C91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3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753">
              <a:lnSpc>
                <a:spcPct val="150000"/>
              </a:lnSpc>
              <a:defRPr/>
            </a:pPr>
            <a:r>
              <a:rPr lang="en-US" b="1" dirty="0">
                <a:latin typeface="Arial Black" panose="020B0A04020102020204" pitchFamily="34" charset="0"/>
              </a:rPr>
              <a:t>Good morning.  </a:t>
            </a:r>
            <a:r>
              <a:rPr lang="en-US" b="1" baseline="0" dirty="0">
                <a:latin typeface="Arial Black" panose="020B0A04020102020204" pitchFamily="34" charset="0"/>
              </a:rPr>
              <a:t>  </a:t>
            </a:r>
            <a:r>
              <a:rPr lang="en-US" b="1" dirty="0">
                <a:latin typeface="Arial Black" panose="020B0A04020102020204" pitchFamily="34" charset="0"/>
              </a:rPr>
              <a:t>Thank you for the opportunity to provide you with a Fitchburg development update.  </a:t>
            </a:r>
            <a:r>
              <a:rPr lang="en-US" b="1" baseline="0" dirty="0">
                <a:latin typeface="Arial Black" panose="020B0A04020102020204" pitchFamily="34" charset="0"/>
              </a:rPr>
              <a:t>Existing business expansions, multi family apartment construction and new single family housing subdivisions are driving our local economy as we move forward in 2019.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253F-D68D-4A77-84FE-FCCEB58C91E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7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16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694796" indent="-267229" defTabSz="85216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068917" indent="-213783" defTabSz="85216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496480" indent="-213783" defTabSz="85216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924051" indent="-213783" defTabSz="85216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351617" indent="-213783" defTabSz="85216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779183" indent="-213783" defTabSz="85216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206747" indent="-213783" defTabSz="85216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634319" indent="-213783" defTabSz="85216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904997E-ED8C-444F-B770-3BC8AC2D8408}" type="slidenum">
              <a:rPr lang="en-US" sz="1100">
                <a:latin typeface="Times New Roman" pitchFamily="18" charset="0"/>
              </a:rPr>
              <a:pPr eaLnBrk="1" hangingPunct="1"/>
              <a:t>2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929" y="4248509"/>
            <a:ext cx="5226510" cy="40239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200000"/>
              </a:lnSpc>
            </a:pPr>
            <a:endParaRPr lang="en-US" sz="1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1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253F-D68D-4A77-84FE-FCCEB58C9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1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3B66694-C73C-44DA-BA69-639DB063CD1C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281C-CEC5-46A2-B2E0-BA9329D83C8C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02789F-B422-4219-9516-DC8726D2652E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AF7-1530-4422-9639-40B43E80C8EA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72B1-328B-4505-8550-03925D38E0D4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AB36A0-339E-4FB8-B672-D69DADCF897A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0AC064-6E48-4459-BC69-A1B2FE9C3472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E80E-280C-4A06-8428-4D156E3DFC15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8EB8-36AF-4072-AC39-2EDBCA562BFC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CCEB-384E-4C96-8EE2-877ED315DD6D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375690-5A4E-4982-9540-4E0E42F73231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08DDB3-2D8F-4AE4-9D2E-35372189E6D8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5FD359-36AB-4FA5-AEE1-6BA3F988E1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chburgwi.gov/801/Common-Council" TargetMode="External"/><Relationship Id="rId2" Type="http://schemas.openxmlformats.org/officeDocument/2006/relationships/hyperlink" Target="http://www.fitchburgwi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tchburgwi.gov/2361/Anton-Drive-Planning-Study" TargetMode="External"/><Relationship Id="rId3" Type="http://schemas.openxmlformats.org/officeDocument/2006/relationships/hyperlink" Target="https://www.fitchburgwi.gov/736/Comprehensive-Park-Open-Space-Recreation" TargetMode="External"/><Relationship Id="rId7" Type="http://schemas.openxmlformats.org/officeDocument/2006/relationships/hyperlink" Target="https://www.fitchburgwi.gov/929/Tax-Increment-Districts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www.fitchburgwi.gov/2646/Comprehensive-Plan-203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itchburgwi.gov/2481/Healthy-Neighborhoods-Initiative" TargetMode="External"/><Relationship Id="rId11" Type="http://schemas.openxmlformats.org/officeDocument/2006/relationships/hyperlink" Target="http://www.fitchburgwi.gov/179/Human-Resources" TargetMode="External"/><Relationship Id="rId5" Type="http://schemas.openxmlformats.org/officeDocument/2006/relationships/hyperlink" Target="https://www.fitchburgwi.gov/2618/Housing" TargetMode="External"/><Relationship Id="rId10" Type="http://schemas.openxmlformats.org/officeDocument/2006/relationships/hyperlink" Target="https://www.fitchburgwi.gov/2811/Organizational-Charts" TargetMode="External"/><Relationship Id="rId4" Type="http://schemas.openxmlformats.org/officeDocument/2006/relationships/hyperlink" Target="https://www.fitchburgwi.gov/175/Finance" TargetMode="External"/><Relationship Id="rId9" Type="http://schemas.openxmlformats.org/officeDocument/2006/relationships/hyperlink" Target="https://www.fitchburgwi.gov/429/Southdale-Neighborhood-Pla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April 23, 2025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60548"/>
            <a:ext cx="2286000" cy="1846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6202" y="1950350"/>
            <a:ext cx="422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>
                <a:solidFill>
                  <a:srgbClr val="013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Fitchburg</a:t>
            </a:r>
          </a:p>
          <a:p>
            <a:pPr algn="ctr"/>
            <a:r>
              <a:rPr lang="en-US" sz="3200" b="1" cap="small" dirty="0">
                <a:solidFill>
                  <a:srgbClr val="013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</a:t>
            </a:r>
          </a:p>
          <a:p>
            <a:pPr algn="ctr"/>
            <a:r>
              <a:rPr lang="en-US" sz="3200" b="1" cap="small" dirty="0">
                <a:solidFill>
                  <a:srgbClr val="013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34" y="2163838"/>
            <a:ext cx="1485449" cy="1293328"/>
          </a:xfrm>
          <a:prstGeom prst="round2Diag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7" y="2165712"/>
            <a:ext cx="1589868" cy="1291454"/>
          </a:xfrm>
          <a:prstGeom prst="round2DiagRect">
            <a:avLst>
              <a:gd name="adj1" fmla="val 0"/>
              <a:gd name="adj2" fmla="val 18609"/>
            </a:avLst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b="20286"/>
          <a:stretch/>
        </p:blipFill>
        <p:spPr bwMode="auto">
          <a:xfrm>
            <a:off x="680527" y="3586824"/>
            <a:ext cx="1599932" cy="1366175"/>
          </a:xfrm>
          <a:prstGeom prst="round2DiagRect">
            <a:avLst>
              <a:gd name="adj1" fmla="val 17247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34" y="3586825"/>
            <a:ext cx="1485449" cy="1366174"/>
          </a:xfrm>
          <a:prstGeom prst="round2DiagRect">
            <a:avLst>
              <a:gd name="adj1" fmla="val 0"/>
              <a:gd name="adj2" fmla="val 25346"/>
            </a:avLst>
          </a:prstGeom>
          <a:ln w="3175">
            <a:solidFill>
              <a:schemeClr val="accent2">
                <a:lumMod val="10000"/>
                <a:lumOff val="90000"/>
              </a:schemeClr>
            </a:solidFill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" y="152400"/>
            <a:ext cx="9143999" cy="914400"/>
          </a:xfrm>
          <a:prstGeom prst="rect">
            <a:avLst/>
          </a:prstGeom>
          <a:solidFill>
            <a:srgbClr val="12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of the Whole</a:t>
            </a:r>
          </a:p>
        </p:txBody>
      </p:sp>
    </p:spTree>
    <p:extLst>
      <p:ext uri="{BB962C8B-B14F-4D97-AF65-F5344CB8AC3E}">
        <p14:creationId xmlns:p14="http://schemas.microsoft.com/office/powerpoint/2010/main" val="41806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Information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Meeting Agenda and Packet is Posted to City Website on the Friday before the Meeting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Purpose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Structure to Facilitate Efficient and Effective Use of Meeting Time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 the Subject Matter and Notice Requirements of Wisconsin’s Open Meetings Law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Subject is not on the Agenda, it Cannot be Lawfully Discussed or Acted Upon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Information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Packet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Supplemental Information for Agenda Items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Sheet – Brief Overview/Background of Agenda Item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Documents (Examples include Permit/License Applications, Development Plans, Contracts, Staff Memos, etc.)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Recommendation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– The Direction Given/Action Taken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contact City Administrator or Department Head with Questions or Clarifications in Advance of Meeting to Allow Time to Gather Information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an Item to the Agenda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Alders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Motion by Council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Items from Elected Officials due at 12 pm on Wednesday before the Meeting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City Administrator and/or Department Head for Assistance, Questions, Perspective, etc.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41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Information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 Agenda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Matters 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Motion, Seconded, and Adopted by Majority Vote to Approve, Adopt, etc., All Matters on Consent Agenda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 May Request Removal of an Item on the Consent Agenda to be Separately Discussed and Acted Upon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and Direct Referrals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Agenda Items Referred for Action at Next Council Meeting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Agenda Items Direct Referred for Action at Current Council Meeting, Usually Due to Time-Sensitivity</a:t>
            </a:r>
          </a:p>
          <a:p>
            <a:pPr lvl="1"/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8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Information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Comment on Non-Agenda Items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the Public Can Provide Comments on Items Not on the Agenda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Limited to Three Minutes; Also Applies to Committees and Commissions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Discussion Should Occur with People Making Public Comment 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Council has an Interest to Discuss a Topic Further, the Topic Should be Added to a Future Agenda</a:t>
            </a:r>
          </a:p>
          <a:p>
            <a:pPr lvl="1"/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8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Resources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Alders Issued a City Email Account</a:t>
            </a:r>
          </a:p>
          <a:p>
            <a:pPr lvl="1"/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IT with Questions</a:t>
            </a:r>
          </a:p>
          <a:p>
            <a:pPr lvl="1"/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 Reset is Automated Using Office 365</a:t>
            </a:r>
          </a:p>
          <a:p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Encouraged to Sign-up for </a:t>
            </a: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Notifications</a:t>
            </a:r>
            <a:endParaRPr lang="en-US" sz="2400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Agendas, News Releases, Project Info, Alerts, etc.</a:t>
            </a:r>
          </a:p>
          <a:p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Staff </a:t>
            </a:r>
          </a:p>
          <a:p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Handbook</a:t>
            </a:r>
          </a:p>
          <a:p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Wisconsin Municipalities Training </a:t>
            </a:r>
          </a:p>
          <a:p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 Resource Page </a:t>
            </a:r>
            <a:endParaRPr lang="en-US" sz="2400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Committee-Commission Handbook</a:t>
            </a:r>
          </a:p>
          <a:p>
            <a:pPr lvl="1"/>
            <a:r>
              <a:rPr lang="en-US" sz="20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Improvement Plan</a:t>
            </a:r>
          </a:p>
          <a:p>
            <a:pPr lvl="1"/>
            <a:r>
              <a:rPr lang="en-US" sz="20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Documents – City Attorney Orientation Presentation</a:t>
            </a: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0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1752600"/>
            <a:ext cx="8305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74320">
              <a:spcBef>
                <a:spcPts val="550"/>
              </a:spcBef>
              <a:buClr>
                <a:srgbClr val="6C8B35"/>
              </a:buClr>
              <a:buSzPct val="70000"/>
              <a:buFont typeface="Wingdings 2"/>
              <a:buChar char=""/>
            </a:pP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Comprehensive Plan </a:t>
            </a: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40080" lvl="1" indent="-274320">
              <a:spcBef>
                <a:spcPts val="550"/>
              </a:spcBef>
              <a:buClr>
                <a:srgbClr val="6C8B35"/>
              </a:buClr>
              <a:buSzPct val="70000"/>
              <a:buFont typeface="Wingdings 2"/>
              <a:buChar char=""/>
            </a:pP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Parks and Open Space Plan </a:t>
            </a:r>
            <a:endParaRPr lang="en-US" sz="2400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>
              <a:spcBef>
                <a:spcPts val="550"/>
              </a:spcBef>
              <a:buClr>
                <a:srgbClr val="6C8B35"/>
              </a:buClr>
              <a:buSzPct val="70000"/>
              <a:buFont typeface="Wingdings 2"/>
              <a:buChar char=""/>
            </a:pP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Records and Reports</a:t>
            </a:r>
            <a:endParaRPr lang="en-US" sz="2400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>
              <a:spcBef>
                <a:spcPts val="550"/>
              </a:spcBef>
              <a:buClr>
                <a:srgbClr val="6C8B35"/>
              </a:buClr>
              <a:buSzPct val="70000"/>
              <a:buFont typeface="Wingdings 2"/>
              <a:buChar char=""/>
            </a:pP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Housing Reports</a:t>
            </a:r>
            <a:endParaRPr lang="en-US" sz="2400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>
              <a:spcBef>
                <a:spcPts val="550"/>
              </a:spcBef>
              <a:buClr>
                <a:srgbClr val="6C8B35"/>
              </a:buClr>
              <a:buSzPct val="70000"/>
              <a:buFont typeface="Wingdings 2"/>
              <a:buChar char=""/>
            </a:pP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Healthy Neighborhoods Initiative</a:t>
            </a:r>
            <a:endParaRPr lang="en-US" sz="2400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>
              <a:spcBef>
                <a:spcPts val="550"/>
              </a:spcBef>
              <a:buClr>
                <a:srgbClr val="6C8B35"/>
              </a:buClr>
              <a:buSzPct val="70000"/>
              <a:buFont typeface="Wingdings 2"/>
              <a:buChar char=""/>
            </a:pP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Tax Increment Districts (TID) &amp; Plans</a:t>
            </a:r>
            <a:endParaRPr lang="en-US" sz="2400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>
              <a:spcBef>
                <a:spcPts val="550"/>
              </a:spcBef>
              <a:buClr>
                <a:srgbClr val="6C8B35"/>
              </a:buClr>
              <a:buSzPct val="70000"/>
              <a:buFont typeface="Wingdings 2"/>
              <a:buChar char=""/>
            </a:pP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 Drive Planning Study</a:t>
            </a: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Southdale Neighborhood Plan </a:t>
            </a:r>
            <a:endParaRPr lang="en-US" sz="2400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>
              <a:spcBef>
                <a:spcPts val="550"/>
              </a:spcBef>
              <a:buClr>
                <a:srgbClr val="6C8B35"/>
              </a:buClr>
              <a:buSzPct val="70000"/>
              <a:buFont typeface="Wingdings 2"/>
              <a:buChar char=""/>
            </a:pP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Organizational Charts</a:t>
            </a: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Organizational Review &amp; Staffing Plan </a:t>
            </a:r>
            <a:endParaRPr lang="en-US" sz="2400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81" y="121920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1401" y="170597"/>
            <a:ext cx="1600200" cy="103084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1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Website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6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Government and Common Council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of Fitchburg Ordinances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Government – Sec. 4-1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of City Council – Sec. 4-23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– Sec. 4-24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Quorum – Sec. 4-26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 of the City Council – Sec. 4-33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Committees – Sec. 4-97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of the Whole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Safety and Human Services</a:t>
            </a:r>
          </a:p>
          <a:p>
            <a:pPr lvl="2"/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5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Committees, Commissions, and Boards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of Fitchburg Ordinances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are Advisory to City Council and Do Not Have Authority to Pass Legislation, Set Policy, or Direct Staff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Contact Assigned for Each 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You to Speak with Staff Contact for the Committees, Commissions, and Boards you are a Member of for Information on Current Activities/Items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and Assess Whether Programs, Initiatives, and Ordinances May Have an Impact on City Operations and Finances, a Disparate Impact on Others, and Unintended Consequences if not Fully Vetted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20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 Role and Conduct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Individual Role Lies with Your Vote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Independently, You Lack Authority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Improper (and potentially illegal) to Unilaterally Order or Direct Staff to do Something You Want or to Represent the City’s Interest or Position When Not Authorized to do so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Work Together with your Fellow Alders to Adopt Rules, Policies, Resolutions, Ordinances and Set Priorities at a Published and Accessible Public Meeting</a:t>
            </a:r>
          </a:p>
          <a:p>
            <a:pPr marL="36576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357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 Role and Conduct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Responsibility is Significant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Decision-Making on Behalf of the Residents of the City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may Impact Community for Decades to Come</a:t>
            </a:r>
          </a:p>
          <a:p>
            <a:endParaRPr lang="en-US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 Laws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Conflicts of Interest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Records Laws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Emails, Text Messages and City Business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Meetings Laws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Quorum – A Number of Members Less Than a Quorum that has Enough Members to Influence Decision-Making on Policy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Walking Quorum – Members Hold a Series of Gatherings Among Members, Whether in Groups or as Individuals, and Agree to Act Uniformly in Sufficient Numbers to Reach a Quorum</a:t>
            </a:r>
          </a:p>
          <a:p>
            <a:pPr lvl="2"/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49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6600" y="6477000"/>
            <a:ext cx="2442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spc="300" dirty="0">
                <a:solidFill>
                  <a:schemeClr val="accent2">
                    <a:lumMod val="90000"/>
                    <a:lumOff val="10000"/>
                  </a:schemeClr>
                </a:solidFill>
                <a:latin typeface="Avenir LT 65 Medium" panose="020B0603020000020003" pitchFamily="34" charset="0"/>
              </a:rPr>
              <a:t>www.fitchburgwi.gov</a:t>
            </a:r>
            <a:endParaRPr lang="en-US" sz="1200" spc="300" dirty="0">
              <a:solidFill>
                <a:schemeClr val="accent2">
                  <a:lumMod val="90000"/>
                  <a:lumOff val="10000"/>
                </a:schemeClr>
              </a:solidFill>
              <a:latin typeface="Avenir LT 65 Medium" panose="020B06030200000200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685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11992" y="2949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989" y="1851560"/>
            <a:ext cx="1639011" cy="2458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4122" y="4318003"/>
            <a:ext cx="4015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Chad Brecklin</a:t>
            </a:r>
          </a:p>
          <a:p>
            <a:pPr algn="ctr"/>
            <a:r>
              <a:rPr lang="en-US" sz="24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Administrator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9392" y="5345113"/>
            <a:ext cx="2605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</a:p>
          <a:p>
            <a:pPr algn="ctr"/>
            <a:endParaRPr lang="en-US" sz="1200" b="1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Chad.Brecklin@Fitchburgwi.gov</a:t>
            </a:r>
          </a:p>
          <a:p>
            <a:pPr algn="ctr"/>
            <a:endParaRPr lang="en-US" sz="1200" b="1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 (608) 270-4208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1936" y="1907736"/>
            <a:ext cx="1564111" cy="2346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76122" y="4316416"/>
            <a:ext cx="4015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Sayre</a:t>
            </a:r>
          </a:p>
          <a:p>
            <a:pPr algn="ctr"/>
            <a:r>
              <a:rPr lang="en-US" sz="24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City Administrator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7985" y="5341938"/>
            <a:ext cx="2452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</a:p>
          <a:p>
            <a:pPr algn="ctr"/>
            <a:endParaRPr lang="en-US" sz="1200" b="1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Adam.Sayre@Fitchburgwi.gov</a:t>
            </a:r>
          </a:p>
          <a:p>
            <a:pPr algn="ctr"/>
            <a:endParaRPr lang="en-US" sz="1200" b="1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 (608) 270-4209</a:t>
            </a:r>
          </a:p>
        </p:txBody>
      </p:sp>
    </p:spTree>
    <p:extLst>
      <p:ext uri="{BB962C8B-B14F-4D97-AF65-F5344CB8AC3E}">
        <p14:creationId xmlns:p14="http://schemas.microsoft.com/office/powerpoint/2010/main" val="163489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 Role and Conduct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Disagreement and Debate are Healthy Components of Democracy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for Community Members, City Staff, One Another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Demeaning, Sarcastic, Telling Others How to do Something, and Other Unprofessional Behaviors are not Productive or Acceptable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Involve Staff in Politics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City’s Employee Recruitment and Retention Efforts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Others as You Would Want to be Treated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Actions and Conduct Set the Tone for our Community and Organization  </a:t>
            </a: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298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</a:t>
            </a: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1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Questions	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Ride-a-Longs with Police &amp; Fire Departments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Administrator, City Attorney, Department Heads Can Answer Questions, Provide Background and History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City Communicates</a:t>
            </a:r>
          </a:p>
          <a:p>
            <a:pPr marL="0" indent="0">
              <a:buNone/>
            </a:pPr>
            <a:endParaRPr lang="en-US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Wisconsin Municipalities Training for Elected Officials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Materials from League of Wisconsin Municipalities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Pocket Guides on State Ethics Code and Open Meetings Law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 You’ve Been Elected…”</a:t>
            </a:r>
          </a:p>
          <a:p>
            <a:pPr marL="365760" lvl="1" indent="0">
              <a:buNone/>
            </a:pPr>
            <a:endParaRPr lang="en-US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Along with All City Staff, Look Forward to Working with You as we Serve our Community!</a:t>
            </a:r>
          </a:p>
          <a:p>
            <a:endParaRPr lang="en-US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3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Overview and Staffing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Heads and Staff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Information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Meetings and Resources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Role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 Conduct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Committees, Commissions, and Boards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22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343758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0"/>
          <a:stretch/>
        </p:blipFill>
        <p:spPr>
          <a:xfrm>
            <a:off x="533400" y="2532689"/>
            <a:ext cx="5135644" cy="29529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787127" y="4545817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27091"/>
              </p:ext>
            </p:extLst>
          </p:nvPr>
        </p:nvGraphicFramePr>
        <p:xfrm>
          <a:off x="6019800" y="1281227"/>
          <a:ext cx="2590800" cy="557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9072827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77404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Department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Staff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320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5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221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Inspection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220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Buildings/Grounds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040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01035"/>
                  </a:ext>
                </a:extLst>
              </a:tr>
              <a:tr h="456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Development</a:t>
                      </a:r>
                    </a:p>
                    <a:p>
                      <a:endParaRPr lang="en-US" sz="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42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04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  <a:p>
                      <a:endParaRPr lang="en-US" sz="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5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</a:t>
                      </a:r>
                    </a:p>
                    <a:p>
                      <a:endParaRPr lang="en-US" sz="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229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</a:p>
                    <a:p>
                      <a:endParaRPr lang="en-US" sz="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43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23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</a:t>
                      </a:r>
                    </a:p>
                    <a:p>
                      <a:endParaRPr lang="en-US" sz="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73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950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Court</a:t>
                      </a:r>
                    </a:p>
                    <a:p>
                      <a:endParaRPr lang="en-US" sz="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71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2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7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989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2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61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20564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1283" y="392484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C8B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Department Overview and Staffing</a:t>
            </a:r>
            <a:endParaRPr lang="en-US" dirty="0">
              <a:solidFill>
                <a:srgbClr val="6C8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4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Structure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" y="9906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870" y="1598160"/>
            <a:ext cx="7776260" cy="5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5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Overview and Staffing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Seventeen City Departments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Report to Mayor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Report to City Administrator</a:t>
            </a:r>
          </a:p>
          <a:p>
            <a:pPr lvl="1">
              <a:buClr>
                <a:srgbClr val="6C8B35"/>
              </a:buClr>
            </a:pPr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Report to Deputy City Administrator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Court Reports to Municipal Judge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1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Overview and Staffing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Descriptions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Handbook (pages 11 – 13)</a:t>
            </a:r>
          </a:p>
          <a:p>
            <a:pPr lvl="1"/>
            <a:endParaRPr lang="en-US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FitchRona</a:t>
            </a:r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EMS District (Cities of Fitchburg and Verona and Town of Verona)</a:t>
            </a:r>
          </a:p>
          <a:p>
            <a:endParaRPr lang="en-US" dirty="0">
              <a:solidFill>
                <a:srgbClr val="123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Multi-Jurisdiction Public Safety Information Systems (MPSIS) – Fitchburg, Sun Prairie, Middleton, Monona, and Verona</a:t>
            </a: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Heads and Staff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and Experienced Professionals in their Field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the Day-to-Day Operations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Encouraged to Contact Department Heads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Department Operations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Well / Areas of Improvement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Considerations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Process and Functions of the Department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 for New Programs and Initiatives</a:t>
            </a:r>
          </a:p>
          <a:p>
            <a:pPr lvl="2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 for New Ordinances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Act/Recommend in the Best Interests of the City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Include Adam or I in Email Correspondence with City Staff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</a:t>
            </a:r>
            <a:r>
              <a:rPr lang="en-US" sz="3600" dirty="0">
                <a:solidFill>
                  <a:srgbClr val="6C8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5FD359-36AB-4FA5-AEE1-6BA3F988E1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Meetings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and Fourth Tuesday of the Month at 6:30 pm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the First Meeting in July and Second Meeting in December are Not Held 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of the Whole</a:t>
            </a:r>
          </a:p>
          <a:p>
            <a:pPr lvl="1"/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Wednesday of the Month at 7:00 pm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Quorum of Common Council = 6 Alders </a:t>
            </a:r>
          </a:p>
          <a:p>
            <a:r>
              <a:rPr lang="en-US" dirty="0">
                <a:solidFill>
                  <a:srgbClr val="123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Notify Mayor, Council President, City Clerk, and/or City Administrator if You are Unable to Attend a Meeting or will be Late</a:t>
            </a:r>
          </a:p>
          <a:p>
            <a:pPr lvl="1"/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287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582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6C8B35"/>
      </a:accent1>
      <a:accent2>
        <a:srgbClr val="12364E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030e3e3-9c26-4466-9495-ac39764daae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9B9C7A993AB4C84167E69E5FE75DA" ma:contentTypeVersion="12" ma:contentTypeDescription="Create a new document." ma:contentTypeScope="" ma:versionID="3848cb953b2dd447569219e0d62a3246">
  <xsd:schema xmlns:xsd="http://www.w3.org/2001/XMLSchema" xmlns:xs="http://www.w3.org/2001/XMLSchema" xmlns:p="http://schemas.microsoft.com/office/2006/metadata/properties" xmlns:ns3="8c28c5e3-6106-4232-9c06-7f64221c6ef1" xmlns:ns4="f030e3e3-9c26-4466-9495-ac39764daae6" targetNamespace="http://schemas.microsoft.com/office/2006/metadata/properties" ma:root="true" ma:fieldsID="352c31e212b1d7cb9073d951efb20274" ns3:_="" ns4:_="">
    <xsd:import namespace="8c28c5e3-6106-4232-9c06-7f64221c6ef1"/>
    <xsd:import namespace="f030e3e3-9c26-4466-9495-ac39764daae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8c5e3-6106-4232-9c06-7f64221c6e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0e3e3-9c26-4466-9495-ac39764da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B9700-EE55-46EA-AC77-974234FA539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030e3e3-9c26-4466-9495-ac39764daae6"/>
    <ds:schemaRef ds:uri="http://schemas.microsoft.com/office/infopath/2007/PartnerControls"/>
    <ds:schemaRef ds:uri="http://purl.org/dc/elements/1.1/"/>
    <ds:schemaRef ds:uri="8c28c5e3-6106-4232-9c06-7f64221c6ef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F8FC58-EA73-40F1-BF5E-73F614A415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42936-2F65-495D-B11E-8D32F0EC7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28c5e3-6106-4232-9c06-7f64221c6ef1"/>
    <ds:schemaRef ds:uri="f030e3e3-9c26-4466-9495-ac39764da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34607</TotalTime>
  <Words>1381</Words>
  <Application>Microsoft Office PowerPoint</Application>
  <PresentationFormat>On-screen Show (4:3)</PresentationFormat>
  <Paragraphs>254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Avenir LT 65 Medium</vt:lpstr>
      <vt:lpstr>Calibri</vt:lpstr>
      <vt:lpstr>Times New Roman</vt:lpstr>
      <vt:lpstr>Tw Cen MT</vt:lpstr>
      <vt:lpstr>Wingdings</vt:lpstr>
      <vt:lpstr>Wingdings 2</vt:lpstr>
      <vt:lpstr>Median</vt:lpstr>
      <vt:lpstr>PowerPoint Presentation</vt:lpstr>
      <vt:lpstr>PowerPoint Presentation</vt:lpstr>
      <vt:lpstr>Presentation Agenda</vt:lpstr>
      <vt:lpstr>PowerPoint Presentation</vt:lpstr>
      <vt:lpstr> Organizational Structure  </vt:lpstr>
      <vt:lpstr> Department Overview and Staffing </vt:lpstr>
      <vt:lpstr> Department Overview and Staffing </vt:lpstr>
      <vt:lpstr> Department Heads and Staff </vt:lpstr>
      <vt:lpstr> City Council Meetings </vt:lpstr>
      <vt:lpstr> Agenda Information </vt:lpstr>
      <vt:lpstr> Agenda Information </vt:lpstr>
      <vt:lpstr> Agenda Information </vt:lpstr>
      <vt:lpstr> Agenda Information </vt:lpstr>
      <vt:lpstr> City Council Resources </vt:lpstr>
      <vt:lpstr>PowerPoint Presentation</vt:lpstr>
      <vt:lpstr> City Government and Common Council </vt:lpstr>
      <vt:lpstr> Committees, Commissions, and Boards </vt:lpstr>
      <vt:lpstr> Alder Role and Conduct </vt:lpstr>
      <vt:lpstr> Alder Role and Conduct </vt:lpstr>
      <vt:lpstr> Alder Role and Conduct </vt:lpstr>
      <vt:lpstr> Closing and Questions  </vt:lpstr>
    </vt:vector>
  </TitlesOfParts>
  <Company>City of Fitchburg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Brown</dc:creator>
  <cp:lastModifiedBy>Lisa Sanford</cp:lastModifiedBy>
  <cp:revision>2373</cp:revision>
  <cp:lastPrinted>2022-09-21T20:31:19Z</cp:lastPrinted>
  <dcterms:created xsi:type="dcterms:W3CDTF">2013-07-09T13:44:50Z</dcterms:created>
  <dcterms:modified xsi:type="dcterms:W3CDTF">2025-04-22T18:55:00Z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0x01010066F9B9C7A993AB4C84167E69E5FE75DA</vt:lpwstr>
  </property>
</Properties>
</file>