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7"/>
  </p:notesMasterIdLst>
  <p:handoutMasterIdLst>
    <p:handoutMasterId r:id="rId38"/>
  </p:handoutMasterIdLst>
  <p:sldIdLst>
    <p:sldId id="561" r:id="rId2"/>
    <p:sldId id="717" r:id="rId3"/>
    <p:sldId id="658" r:id="rId4"/>
    <p:sldId id="688" r:id="rId5"/>
    <p:sldId id="689" r:id="rId6"/>
    <p:sldId id="690" r:id="rId7"/>
    <p:sldId id="691" r:id="rId8"/>
    <p:sldId id="692" r:id="rId9"/>
    <p:sldId id="693" r:id="rId10"/>
    <p:sldId id="694" r:id="rId11"/>
    <p:sldId id="695" r:id="rId12"/>
    <p:sldId id="696" r:id="rId13"/>
    <p:sldId id="697" r:id="rId14"/>
    <p:sldId id="698" r:id="rId15"/>
    <p:sldId id="699" r:id="rId16"/>
    <p:sldId id="700" r:id="rId17"/>
    <p:sldId id="701" r:id="rId18"/>
    <p:sldId id="702" r:id="rId19"/>
    <p:sldId id="703" r:id="rId20"/>
    <p:sldId id="704" r:id="rId21"/>
    <p:sldId id="705" r:id="rId22"/>
    <p:sldId id="706" r:id="rId23"/>
    <p:sldId id="708" r:id="rId24"/>
    <p:sldId id="709" r:id="rId25"/>
    <p:sldId id="710" r:id="rId26"/>
    <p:sldId id="711" r:id="rId27"/>
    <p:sldId id="712" r:id="rId28"/>
    <p:sldId id="713" r:id="rId29"/>
    <p:sldId id="715" r:id="rId30"/>
    <p:sldId id="714" r:id="rId31"/>
    <p:sldId id="719" r:id="rId32"/>
    <p:sldId id="720" r:id="rId33"/>
    <p:sldId id="721" r:id="rId34"/>
    <p:sldId id="718" r:id="rId35"/>
    <p:sldId id="716" r:id="rId36"/>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9" userDrawn="1">
          <p15:clr>
            <a:srgbClr val="A4A3A4"/>
          </p15:clr>
        </p15:guide>
        <p15:guide id="2" pos="219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sty Dodge" initials="MD" lastIdx="1" clrIdx="0">
    <p:extLst>
      <p:ext uri="{19B8F6BF-5375-455C-9EA6-DF929625EA0E}">
        <p15:presenceInfo xmlns:p15="http://schemas.microsoft.com/office/powerpoint/2012/main" userId="S-1-5-21-3025472854-2471143410-430927195-1884" providerId="AD"/>
      </p:ext>
    </p:extLst>
  </p:cmAuthor>
  <p:cmAuthor id="2" name="Misty Dodge" initials="MD [2]" lastIdx="2" clrIdx="1">
    <p:extLst>
      <p:ext uri="{19B8F6BF-5375-455C-9EA6-DF929625EA0E}">
        <p15:presenceInfo xmlns:p15="http://schemas.microsoft.com/office/powerpoint/2012/main" userId="Misty Dodge" providerId="None"/>
      </p:ext>
    </p:extLst>
  </p:cmAuthor>
  <p:cmAuthor id="3" name="Michael Zimmerman" initials="MZ" lastIdx="1" clrIdx="2">
    <p:extLst>
      <p:ext uri="{19B8F6BF-5375-455C-9EA6-DF929625EA0E}">
        <p15:presenceInfo xmlns:p15="http://schemas.microsoft.com/office/powerpoint/2012/main" userId="S-1-5-21-3025472854-2471143410-430927195-150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2364E"/>
    <a:srgbClr val="014F76"/>
    <a:srgbClr val="013A57"/>
    <a:srgbClr val="6C8B35"/>
    <a:srgbClr val="2D56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53" autoAdjust="0"/>
    <p:restoredTop sz="77123" autoAdjust="0"/>
  </p:normalViewPr>
  <p:slideViewPr>
    <p:cSldViewPr>
      <p:cViewPr varScale="1">
        <p:scale>
          <a:sx n="112" d="100"/>
          <a:sy n="112" d="100"/>
        </p:scale>
        <p:origin x="1614" y="96"/>
      </p:cViewPr>
      <p:guideLst>
        <p:guide orient="horz" pos="2160"/>
        <p:guide pos="2880"/>
      </p:guideLst>
    </p:cSldViewPr>
  </p:slideViewPr>
  <p:outlineViewPr>
    <p:cViewPr>
      <p:scale>
        <a:sx n="33" d="100"/>
        <a:sy n="33" d="100"/>
      </p:scale>
      <p:origin x="0" y="-2184"/>
    </p:cViewPr>
  </p:outlineViewPr>
  <p:notesTextViewPr>
    <p:cViewPr>
      <p:scale>
        <a:sx n="3" d="2"/>
        <a:sy n="3" d="2"/>
      </p:scale>
      <p:origin x="0" y="0"/>
    </p:cViewPr>
  </p:notesTextViewPr>
  <p:sorterViewPr>
    <p:cViewPr>
      <p:scale>
        <a:sx n="70" d="100"/>
        <a:sy n="70" d="100"/>
      </p:scale>
      <p:origin x="0" y="0"/>
    </p:cViewPr>
  </p:sorterViewPr>
  <p:notesViewPr>
    <p:cSldViewPr>
      <p:cViewPr>
        <p:scale>
          <a:sx n="56" d="100"/>
          <a:sy n="56" d="100"/>
        </p:scale>
        <p:origin x="2571" y="33"/>
      </p:cViewPr>
      <p:guideLst>
        <p:guide orient="horz" pos="2909"/>
        <p:guide pos="219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1" y="0"/>
            <a:ext cx="3011699" cy="461804"/>
          </a:xfrm>
          <a:prstGeom prst="rect">
            <a:avLst/>
          </a:prstGeom>
        </p:spPr>
        <p:txBody>
          <a:bodyPr vert="horz" lIns="91158" tIns="45580" rIns="91158" bIns="45580" rtlCol="0"/>
          <a:lstStyle>
            <a:lvl1pPr algn="l">
              <a:defRPr sz="1100"/>
            </a:lvl1pPr>
          </a:lstStyle>
          <a:p>
            <a:endParaRPr lang="en-US" dirty="0"/>
          </a:p>
        </p:txBody>
      </p:sp>
      <p:sp>
        <p:nvSpPr>
          <p:cNvPr id="3" name="Date Placeholder 2"/>
          <p:cNvSpPr>
            <a:spLocks noGrp="1"/>
          </p:cNvSpPr>
          <p:nvPr>
            <p:ph type="dt" sz="quarter" idx="1"/>
          </p:nvPr>
        </p:nvSpPr>
        <p:spPr>
          <a:xfrm>
            <a:off x="3936783" y="0"/>
            <a:ext cx="3011699" cy="461804"/>
          </a:xfrm>
          <a:prstGeom prst="rect">
            <a:avLst/>
          </a:prstGeom>
        </p:spPr>
        <p:txBody>
          <a:bodyPr vert="horz" lIns="91158" tIns="45580" rIns="91158" bIns="45580" rtlCol="0"/>
          <a:lstStyle>
            <a:lvl1pPr algn="r">
              <a:defRPr sz="1100"/>
            </a:lvl1pPr>
          </a:lstStyle>
          <a:p>
            <a:fld id="{6C46BABF-0200-45D5-809A-B4701886FDE5}" type="datetimeFigureOut">
              <a:rPr lang="en-US" smtClean="0"/>
              <a:pPr/>
              <a:t>4/22/2025</a:t>
            </a:fld>
            <a:endParaRPr lang="en-US" dirty="0"/>
          </a:p>
        </p:txBody>
      </p:sp>
      <p:sp>
        <p:nvSpPr>
          <p:cNvPr id="4" name="Footer Placeholder 3"/>
          <p:cNvSpPr>
            <a:spLocks noGrp="1"/>
          </p:cNvSpPr>
          <p:nvPr>
            <p:ph type="ftr" sz="quarter" idx="2"/>
          </p:nvPr>
        </p:nvSpPr>
        <p:spPr>
          <a:xfrm>
            <a:off x="11" y="8772670"/>
            <a:ext cx="3011699" cy="461804"/>
          </a:xfrm>
          <a:prstGeom prst="rect">
            <a:avLst/>
          </a:prstGeom>
        </p:spPr>
        <p:txBody>
          <a:bodyPr vert="horz" lIns="91158" tIns="45580" rIns="91158" bIns="45580" rtlCol="0" anchor="b"/>
          <a:lstStyle>
            <a:lvl1pPr algn="l">
              <a:defRPr sz="1100"/>
            </a:lvl1pPr>
          </a:lstStyle>
          <a:p>
            <a:endParaRPr lang="en-US" dirty="0"/>
          </a:p>
        </p:txBody>
      </p:sp>
      <p:sp>
        <p:nvSpPr>
          <p:cNvPr id="5" name="Slide Number Placeholder 4"/>
          <p:cNvSpPr>
            <a:spLocks noGrp="1"/>
          </p:cNvSpPr>
          <p:nvPr>
            <p:ph type="sldNum" sz="quarter" idx="3"/>
          </p:nvPr>
        </p:nvSpPr>
        <p:spPr>
          <a:xfrm>
            <a:off x="3936783" y="8772670"/>
            <a:ext cx="3011699" cy="461804"/>
          </a:xfrm>
          <a:prstGeom prst="rect">
            <a:avLst/>
          </a:prstGeom>
        </p:spPr>
        <p:txBody>
          <a:bodyPr vert="horz" lIns="91158" tIns="45580" rIns="91158" bIns="45580" rtlCol="0" anchor="b"/>
          <a:lstStyle>
            <a:lvl1pPr algn="r">
              <a:defRPr sz="1100"/>
            </a:lvl1pPr>
          </a:lstStyle>
          <a:p>
            <a:fld id="{9191F475-8A69-4201-8E9D-F68110D0C25C}" type="slidenum">
              <a:rPr lang="en-US" smtClean="0"/>
              <a:pPr/>
              <a:t>‹#›</a:t>
            </a:fld>
            <a:endParaRPr lang="en-US" dirty="0"/>
          </a:p>
        </p:txBody>
      </p:sp>
    </p:spTree>
    <p:extLst>
      <p:ext uri="{BB962C8B-B14F-4D97-AF65-F5344CB8AC3E}">
        <p14:creationId xmlns:p14="http://schemas.microsoft.com/office/powerpoint/2010/main" val="22491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1" y="0"/>
            <a:ext cx="3011699" cy="461804"/>
          </a:xfrm>
          <a:prstGeom prst="rect">
            <a:avLst/>
          </a:prstGeom>
        </p:spPr>
        <p:txBody>
          <a:bodyPr vert="horz" lIns="91158" tIns="45580" rIns="91158" bIns="45580" rtlCol="0"/>
          <a:lstStyle>
            <a:lvl1pPr algn="l">
              <a:defRPr sz="1100"/>
            </a:lvl1pPr>
          </a:lstStyle>
          <a:p>
            <a:endParaRPr lang="en-US" dirty="0"/>
          </a:p>
        </p:txBody>
      </p:sp>
      <p:sp>
        <p:nvSpPr>
          <p:cNvPr id="3" name="Date Placeholder 2"/>
          <p:cNvSpPr>
            <a:spLocks noGrp="1"/>
          </p:cNvSpPr>
          <p:nvPr>
            <p:ph type="dt" idx="1"/>
          </p:nvPr>
        </p:nvSpPr>
        <p:spPr>
          <a:xfrm>
            <a:off x="3936783" y="0"/>
            <a:ext cx="3011699" cy="461804"/>
          </a:xfrm>
          <a:prstGeom prst="rect">
            <a:avLst/>
          </a:prstGeom>
        </p:spPr>
        <p:txBody>
          <a:bodyPr vert="horz" lIns="91158" tIns="45580" rIns="91158" bIns="45580" rtlCol="0"/>
          <a:lstStyle>
            <a:lvl1pPr algn="r">
              <a:defRPr sz="1100"/>
            </a:lvl1pPr>
          </a:lstStyle>
          <a:p>
            <a:fld id="{45AB1948-49FD-4697-A68C-92961822612A}" type="datetimeFigureOut">
              <a:rPr lang="en-US" smtClean="0"/>
              <a:pPr/>
              <a:t>4/22/2025</a:t>
            </a:fld>
            <a:endParaRPr lang="en-US" dirty="0"/>
          </a:p>
        </p:txBody>
      </p:sp>
      <p:sp>
        <p:nvSpPr>
          <p:cNvPr id="4" name="Slide Image Placeholder 3"/>
          <p:cNvSpPr>
            <a:spLocks noGrp="1" noRot="1" noChangeAspect="1"/>
          </p:cNvSpPr>
          <p:nvPr>
            <p:ph type="sldImg" idx="2"/>
          </p:nvPr>
        </p:nvSpPr>
        <p:spPr>
          <a:xfrm>
            <a:off x="1166813" y="692150"/>
            <a:ext cx="4616450" cy="3463925"/>
          </a:xfrm>
          <a:prstGeom prst="rect">
            <a:avLst/>
          </a:prstGeom>
          <a:noFill/>
          <a:ln w="12700">
            <a:solidFill>
              <a:prstClr val="black"/>
            </a:solidFill>
          </a:ln>
        </p:spPr>
        <p:txBody>
          <a:bodyPr vert="horz" lIns="91158" tIns="45580" rIns="91158" bIns="45580" rtlCol="0" anchor="ctr"/>
          <a:lstStyle/>
          <a:p>
            <a:endParaRPr lang="en-US" dirty="0"/>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1158" tIns="45580" rIns="91158" bIns="4558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1" y="8772670"/>
            <a:ext cx="3011699" cy="461804"/>
          </a:xfrm>
          <a:prstGeom prst="rect">
            <a:avLst/>
          </a:prstGeom>
        </p:spPr>
        <p:txBody>
          <a:bodyPr vert="horz" lIns="91158" tIns="45580" rIns="91158" bIns="45580" rtlCol="0" anchor="b"/>
          <a:lstStyle>
            <a:lvl1pPr algn="l">
              <a:defRPr sz="1100"/>
            </a:lvl1pPr>
          </a:lstStyle>
          <a:p>
            <a:endParaRPr lang="en-US" dirty="0"/>
          </a:p>
        </p:txBody>
      </p:sp>
      <p:sp>
        <p:nvSpPr>
          <p:cNvPr id="7" name="Slide Number Placeholder 6"/>
          <p:cNvSpPr>
            <a:spLocks noGrp="1"/>
          </p:cNvSpPr>
          <p:nvPr>
            <p:ph type="sldNum" sz="quarter" idx="5"/>
          </p:nvPr>
        </p:nvSpPr>
        <p:spPr>
          <a:xfrm>
            <a:off x="3936783" y="8772670"/>
            <a:ext cx="3011699" cy="461804"/>
          </a:xfrm>
          <a:prstGeom prst="rect">
            <a:avLst/>
          </a:prstGeom>
        </p:spPr>
        <p:txBody>
          <a:bodyPr vert="horz" lIns="91158" tIns="45580" rIns="91158" bIns="45580" rtlCol="0" anchor="b"/>
          <a:lstStyle>
            <a:lvl1pPr algn="r">
              <a:defRPr sz="1100"/>
            </a:lvl1pPr>
          </a:lstStyle>
          <a:p>
            <a:fld id="{FD19253F-D68D-4A77-84FE-FCCEB58C91E7}" type="slidenum">
              <a:rPr lang="en-US" smtClean="0"/>
              <a:pPr/>
              <a:t>‹#›</a:t>
            </a:fld>
            <a:endParaRPr lang="en-US" dirty="0"/>
          </a:p>
        </p:txBody>
      </p:sp>
    </p:spTree>
    <p:extLst>
      <p:ext uri="{BB962C8B-B14F-4D97-AF65-F5344CB8AC3E}">
        <p14:creationId xmlns:p14="http://schemas.microsoft.com/office/powerpoint/2010/main" val="6511395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3753">
              <a:lnSpc>
                <a:spcPct val="150000"/>
              </a:lnSpc>
              <a:defRPr/>
            </a:pPr>
            <a:r>
              <a:rPr lang="en-US" b="1" dirty="0">
                <a:latin typeface="Arial Black" panose="020B0A04020102020204" pitchFamily="34" charset="0"/>
              </a:rPr>
              <a:t>Good morning.  </a:t>
            </a:r>
            <a:r>
              <a:rPr lang="en-US" b="1" baseline="0" dirty="0">
                <a:latin typeface="Arial Black" panose="020B0A04020102020204" pitchFamily="34" charset="0"/>
              </a:rPr>
              <a:t>  </a:t>
            </a:r>
            <a:r>
              <a:rPr lang="en-US" b="1" dirty="0">
                <a:latin typeface="Arial Black" panose="020B0A04020102020204" pitchFamily="34" charset="0"/>
              </a:rPr>
              <a:t>Thank you for the opportunity to provide you with a Fitchburg development update.  </a:t>
            </a:r>
            <a:r>
              <a:rPr lang="en-US" b="1" baseline="0" dirty="0">
                <a:latin typeface="Arial Black" panose="020B0A04020102020204" pitchFamily="34" charset="0"/>
              </a:rPr>
              <a:t>Existing business expansions, multi family apartment construction and new single family housing subdivisions are driving our local economy as we move forward in 2019.  </a:t>
            </a:r>
            <a:endParaRPr lang="en-US" dirty="0"/>
          </a:p>
        </p:txBody>
      </p:sp>
      <p:sp>
        <p:nvSpPr>
          <p:cNvPr id="4" name="Slide Number Placeholder 3"/>
          <p:cNvSpPr>
            <a:spLocks noGrp="1"/>
          </p:cNvSpPr>
          <p:nvPr>
            <p:ph type="sldNum" sz="quarter" idx="10"/>
          </p:nvPr>
        </p:nvSpPr>
        <p:spPr/>
        <p:txBody>
          <a:bodyPr/>
          <a:lstStyle/>
          <a:p>
            <a:fld id="{FD19253F-D68D-4A77-84FE-FCCEB58C91E7}" type="slidenum">
              <a:rPr lang="en-US" smtClean="0"/>
              <a:pPr/>
              <a:t>1</a:t>
            </a:fld>
            <a:endParaRPr lang="en-US" dirty="0"/>
          </a:p>
        </p:txBody>
      </p:sp>
    </p:spTree>
    <p:extLst>
      <p:ext uri="{BB962C8B-B14F-4D97-AF65-F5344CB8AC3E}">
        <p14:creationId xmlns:p14="http://schemas.microsoft.com/office/powerpoint/2010/main" val="17030781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10</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38032716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11</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18207120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12</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32868114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13</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42779731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14</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32271914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15</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19529530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16</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5446570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17</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8938485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18</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17884788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19</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16086783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2</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15532849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20</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3096217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21</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253950660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22</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19157228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23</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33358388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24</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277450487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25</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55635874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26</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320022966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27</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14431502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28</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194650736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29</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28692481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3</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405251350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30</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71524485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31</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405251350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32</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366074599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33</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7442980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34</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26601768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4</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36607459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5</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744298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6</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32539980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7</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14554775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8</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20492959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52166" eaLnBrk="0" hangingPunct="0">
              <a:defRPr sz="1300">
                <a:solidFill>
                  <a:schemeClr val="tx1"/>
                </a:solidFill>
                <a:latin typeface="Tahoma" pitchFamily="34" charset="0"/>
                <a:cs typeface="Arial" charset="0"/>
              </a:defRPr>
            </a:lvl1pPr>
            <a:lvl2pPr marL="694796" indent="-267229" defTabSz="852166" eaLnBrk="0" hangingPunct="0">
              <a:defRPr sz="1300">
                <a:solidFill>
                  <a:schemeClr val="tx1"/>
                </a:solidFill>
                <a:latin typeface="Tahoma" pitchFamily="34" charset="0"/>
                <a:cs typeface="Arial" charset="0"/>
              </a:defRPr>
            </a:lvl2pPr>
            <a:lvl3pPr marL="1068917" indent="-213783" defTabSz="852166" eaLnBrk="0" hangingPunct="0">
              <a:defRPr sz="1300">
                <a:solidFill>
                  <a:schemeClr val="tx1"/>
                </a:solidFill>
                <a:latin typeface="Tahoma" pitchFamily="34" charset="0"/>
                <a:cs typeface="Arial" charset="0"/>
              </a:defRPr>
            </a:lvl3pPr>
            <a:lvl4pPr marL="1496480" indent="-213783" defTabSz="852166" eaLnBrk="0" hangingPunct="0">
              <a:defRPr sz="1300">
                <a:solidFill>
                  <a:schemeClr val="tx1"/>
                </a:solidFill>
                <a:latin typeface="Tahoma" pitchFamily="34" charset="0"/>
                <a:cs typeface="Arial" charset="0"/>
              </a:defRPr>
            </a:lvl4pPr>
            <a:lvl5pPr marL="1924051" indent="-213783" defTabSz="852166" eaLnBrk="0" hangingPunct="0">
              <a:defRPr sz="1300">
                <a:solidFill>
                  <a:schemeClr val="tx1"/>
                </a:solidFill>
                <a:latin typeface="Tahoma" pitchFamily="34" charset="0"/>
                <a:cs typeface="Arial" charset="0"/>
              </a:defRPr>
            </a:lvl5pPr>
            <a:lvl6pPr marL="2351617" indent="-213783" defTabSz="852166" eaLnBrk="0" fontAlgn="base" hangingPunct="0">
              <a:spcBef>
                <a:spcPct val="0"/>
              </a:spcBef>
              <a:spcAft>
                <a:spcPct val="0"/>
              </a:spcAft>
              <a:defRPr sz="1300">
                <a:solidFill>
                  <a:schemeClr val="tx1"/>
                </a:solidFill>
                <a:latin typeface="Tahoma" pitchFamily="34" charset="0"/>
                <a:cs typeface="Arial" charset="0"/>
              </a:defRPr>
            </a:lvl6pPr>
            <a:lvl7pPr marL="2779183" indent="-213783" defTabSz="852166" eaLnBrk="0" fontAlgn="base" hangingPunct="0">
              <a:spcBef>
                <a:spcPct val="0"/>
              </a:spcBef>
              <a:spcAft>
                <a:spcPct val="0"/>
              </a:spcAft>
              <a:defRPr sz="1300">
                <a:solidFill>
                  <a:schemeClr val="tx1"/>
                </a:solidFill>
                <a:latin typeface="Tahoma" pitchFamily="34" charset="0"/>
                <a:cs typeface="Arial" charset="0"/>
              </a:defRPr>
            </a:lvl7pPr>
            <a:lvl8pPr marL="3206747" indent="-213783" defTabSz="852166" eaLnBrk="0" fontAlgn="base" hangingPunct="0">
              <a:spcBef>
                <a:spcPct val="0"/>
              </a:spcBef>
              <a:spcAft>
                <a:spcPct val="0"/>
              </a:spcAft>
              <a:defRPr sz="1300">
                <a:solidFill>
                  <a:schemeClr val="tx1"/>
                </a:solidFill>
                <a:latin typeface="Tahoma" pitchFamily="34" charset="0"/>
                <a:cs typeface="Arial" charset="0"/>
              </a:defRPr>
            </a:lvl8pPr>
            <a:lvl9pPr marL="3634319" indent="-213783" defTabSz="852166" eaLnBrk="0" fontAlgn="base" hangingPunct="0">
              <a:spcBef>
                <a:spcPct val="0"/>
              </a:spcBef>
              <a:spcAft>
                <a:spcPct val="0"/>
              </a:spcAft>
              <a:defRPr sz="1300">
                <a:solidFill>
                  <a:schemeClr val="tx1"/>
                </a:solidFill>
                <a:latin typeface="Tahoma" pitchFamily="34" charset="0"/>
                <a:cs typeface="Arial" charset="0"/>
              </a:defRPr>
            </a:lvl9pPr>
          </a:lstStyle>
          <a:p>
            <a:pPr eaLnBrk="1" hangingPunct="1"/>
            <a:fld id="{B904997E-ED8C-444F-B770-3BC8AC2D8408}" type="slidenum">
              <a:rPr lang="en-US" sz="1100">
                <a:latin typeface="Times New Roman" pitchFamily="18" charset="0"/>
              </a:rPr>
              <a:pPr eaLnBrk="1" hangingPunct="1"/>
              <a:t>9</a:t>
            </a:fld>
            <a:endParaRPr lang="en-US" sz="1100" dirty="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55929" y="4248509"/>
            <a:ext cx="5226510" cy="402398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200000"/>
              </a:lnSpc>
            </a:pPr>
            <a:endParaRPr lang="en-US" sz="1400" b="1" dirty="0">
              <a:latin typeface="Arial Black" panose="020B0A04020102020204" pitchFamily="34" charset="0"/>
            </a:endParaRPr>
          </a:p>
        </p:txBody>
      </p:sp>
    </p:spTree>
    <p:extLst>
      <p:ext uri="{BB962C8B-B14F-4D97-AF65-F5344CB8AC3E}">
        <p14:creationId xmlns:p14="http://schemas.microsoft.com/office/powerpoint/2010/main" val="30623716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13B66694-C73C-44DA-BA69-639DB063CD1C}" type="datetime1">
              <a:rPr lang="en-US" smtClean="0"/>
              <a:t>4/22/2025</a:t>
            </a:fld>
            <a:endParaRPr lang="en-US" dirty="0"/>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dirty="0"/>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365FD359-36AB-4FA5-AEE1-6BA3F988E1A8}"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24A281C-CEC5-46A2-B2E0-BA9329D83C8C}" type="datetime1">
              <a:rPr lang="en-US" smtClean="0"/>
              <a:t>4/22/2025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5FD359-36AB-4FA5-AEE1-6BA3F988E1A8}"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6802789F-B422-4219-9516-DC8726D2652E}" type="datetime1">
              <a:rPr lang="en-US" smtClean="0"/>
              <a:t>4/22/2025</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6" name="Slide Number Placeholder 5"/>
          <p:cNvSpPr>
            <a:spLocks noGrp="1"/>
          </p:cNvSpPr>
          <p:nvPr>
            <p:ph type="sldNum" sz="quarter" idx="12"/>
          </p:nvPr>
        </p:nvSpPr>
        <p:spPr>
          <a:xfrm rot="5400000">
            <a:off x="5989638" y="144462"/>
            <a:ext cx="533400" cy="244476"/>
          </a:xfrm>
        </p:spPr>
        <p:txBody>
          <a:bodyPr/>
          <a:lstStyle/>
          <a:p>
            <a:fld id="{365FD359-36AB-4FA5-AEE1-6BA3F988E1A8}"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69482AF7-1530-4422-9639-40B43E80C8EA}" type="datetime1">
              <a:rPr lang="en-US" smtClean="0"/>
              <a:t>4/22/2025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365FD359-36AB-4FA5-AEE1-6BA3F988E1A8}" type="slidenum">
              <a:rPr lang="en-US" smtClean="0"/>
              <a:pPr/>
              <a:t>‹#›</a:t>
            </a:fld>
            <a:endParaRPr lang="en-US" dirty="0"/>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2E4872B1-328B-4505-8550-03925D38E0D4}" type="datetime1">
              <a:rPr lang="en-US" smtClean="0"/>
              <a:t>4/22/2025</a:t>
            </a:fld>
            <a:endParaRPr lang="en-US" dirty="0"/>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365FD359-36AB-4FA5-AEE1-6BA3F988E1A8}" type="slidenum">
              <a:rPr lang="en-US" smtClean="0"/>
              <a:pPr/>
              <a:t>‹#›</a:t>
            </a:fld>
            <a:endParaRPr lang="en-US" dirty="0"/>
          </a:p>
        </p:txBody>
      </p:sp>
      <p:sp>
        <p:nvSpPr>
          <p:cNvPr id="14" name="Footer Placeholder 13"/>
          <p:cNvSpPr>
            <a:spLocks noGrp="1"/>
          </p:cNvSpPr>
          <p:nvPr>
            <p:ph type="ftr" sz="quarter" idx="12"/>
          </p:nvPr>
        </p:nvSpPr>
        <p:spPr/>
        <p:txBody>
          <a:bodyPr/>
          <a:lstStyle/>
          <a:p>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86AB36A0-339E-4FB8-B672-D69DADCF897A}" type="datetime1">
              <a:rPr lang="en-US" smtClean="0"/>
              <a:t>4/22/2025</a:t>
            </a:fld>
            <a:endParaRPr lang="en-US" dirty="0"/>
          </a:p>
        </p:txBody>
      </p:sp>
      <p:sp>
        <p:nvSpPr>
          <p:cNvPr id="10" name="Slide Number Placeholder 9"/>
          <p:cNvSpPr>
            <a:spLocks noGrp="1"/>
          </p:cNvSpPr>
          <p:nvPr>
            <p:ph type="sldNum" sz="quarter" idx="16"/>
          </p:nvPr>
        </p:nvSpPr>
        <p:spPr/>
        <p:txBody>
          <a:bodyPr rtlCol="0"/>
          <a:lstStyle/>
          <a:p>
            <a:fld id="{365FD359-36AB-4FA5-AEE1-6BA3F988E1A8}" type="slidenum">
              <a:rPr lang="en-US" smtClean="0"/>
              <a:pPr/>
              <a:t>‹#›</a:t>
            </a:fld>
            <a:endParaRPr lang="en-US" dirty="0"/>
          </a:p>
        </p:txBody>
      </p:sp>
      <p:sp>
        <p:nvSpPr>
          <p:cNvPr id="12" name="Footer Placeholder 11"/>
          <p:cNvSpPr>
            <a:spLocks noGrp="1"/>
          </p:cNvSpPr>
          <p:nvPr>
            <p:ph type="ftr" sz="quarter" idx="17"/>
          </p:nvPr>
        </p:nvSpPr>
        <p:spPr/>
        <p:txBody>
          <a:bodyPr rtlCol="0"/>
          <a:lstStyle/>
          <a:p>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470AC064-6E48-4459-BC69-A1B2FE9C3472}" type="datetime1">
              <a:rPr lang="en-US" smtClean="0"/>
              <a:t>4/22/2025</a:t>
            </a:fld>
            <a:endParaRPr lang="en-US" dirty="0"/>
          </a:p>
        </p:txBody>
      </p:sp>
      <p:sp>
        <p:nvSpPr>
          <p:cNvPr id="12" name="Slide Number Placeholder 11"/>
          <p:cNvSpPr>
            <a:spLocks noGrp="1"/>
          </p:cNvSpPr>
          <p:nvPr>
            <p:ph type="sldNum" sz="quarter" idx="16"/>
          </p:nvPr>
        </p:nvSpPr>
        <p:spPr/>
        <p:txBody>
          <a:bodyPr rtlCol="0"/>
          <a:lstStyle/>
          <a:p>
            <a:fld id="{365FD359-36AB-4FA5-AEE1-6BA3F988E1A8}" type="slidenum">
              <a:rPr lang="en-US" smtClean="0"/>
              <a:pPr/>
              <a:t>‹#›</a:t>
            </a:fld>
            <a:endParaRPr lang="en-US" dirty="0"/>
          </a:p>
        </p:txBody>
      </p:sp>
      <p:sp>
        <p:nvSpPr>
          <p:cNvPr id="14" name="Footer Placeholder 13"/>
          <p:cNvSpPr>
            <a:spLocks noGrp="1"/>
          </p:cNvSpPr>
          <p:nvPr>
            <p:ph type="ftr" sz="quarter" idx="17"/>
          </p:nvPr>
        </p:nvSpPr>
        <p:spPr/>
        <p:txBody>
          <a:bodyPr rtlCol="0"/>
          <a:lstStyle/>
          <a:p>
            <a:endParaRPr lang="en-US" dirty="0"/>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294CE80E-280C-4A06-8428-4D156E3DFC15}" type="datetime1">
              <a:rPr lang="en-US" smtClean="0"/>
              <a:t>4/22/2025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365FD359-36AB-4FA5-AEE1-6BA3F988E1A8}"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558EB8-36AF-4072-AC39-2EDBCA562BFC}" type="datetime1">
              <a:rPr lang="en-US" smtClean="0"/>
              <a:t>4/22/2025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365FD359-36AB-4FA5-AEE1-6BA3F988E1A8}"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EE1BCCEB-384E-4C96-8EE2-877ED315DD6D}" type="datetime1">
              <a:rPr lang="en-US" smtClean="0"/>
              <a:t>4/22/2025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365FD359-36AB-4FA5-AEE1-6BA3F988E1A8}" type="slidenum">
              <a:rPr lang="en-US" smtClean="0"/>
              <a:pPr/>
              <a:t>‹#›</a:t>
            </a:fld>
            <a:endParaRPr lang="en-US" dirty="0"/>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Date Placeholder 11"/>
          <p:cNvSpPr>
            <a:spLocks noGrp="1"/>
          </p:cNvSpPr>
          <p:nvPr>
            <p:ph type="dt" sz="half" idx="10"/>
          </p:nvPr>
        </p:nvSpPr>
        <p:spPr>
          <a:xfrm>
            <a:off x="6248400" y="6248400"/>
            <a:ext cx="2667000" cy="365125"/>
          </a:xfrm>
        </p:spPr>
        <p:txBody>
          <a:bodyPr rtlCol="0"/>
          <a:lstStyle/>
          <a:p>
            <a:fld id="{C9375690-5A4E-4982-9540-4E0E42F73231}" type="datetime1">
              <a:rPr lang="en-US" smtClean="0"/>
              <a:t>4/22/2025</a:t>
            </a:fld>
            <a:endParaRPr lang="en-US" dirty="0"/>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365FD359-36AB-4FA5-AEE1-6BA3F988E1A8}" type="slidenum">
              <a:rPr lang="en-US" smtClean="0"/>
              <a:pPr/>
              <a:t>‹#›</a:t>
            </a:fld>
            <a:endParaRPr lang="en-US" dirty="0"/>
          </a:p>
        </p:txBody>
      </p:sp>
      <p:sp>
        <p:nvSpPr>
          <p:cNvPr id="14" name="Footer Placeholder 13"/>
          <p:cNvSpPr>
            <a:spLocks noGrp="1"/>
          </p:cNvSpPr>
          <p:nvPr>
            <p:ph type="ftr" sz="quarter" idx="12"/>
          </p:nvPr>
        </p:nvSpPr>
        <p:spPr>
          <a:xfrm>
            <a:off x="1600200" y="6248206"/>
            <a:ext cx="4572000" cy="365125"/>
          </a:xfrm>
        </p:spPr>
        <p:txBody>
          <a:bodyPr rtlCol="0"/>
          <a:lstStyle/>
          <a:p>
            <a:endParaRPr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dirty="0"/>
              <a:t>Click icon to add picture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D408DDB3-2D8F-4AE4-9D2E-35372189E6D8}" type="datetime1">
              <a:rPr lang="en-US" smtClean="0"/>
              <a:t>4/22/2025</a:t>
            </a:fld>
            <a:endParaRPr lang="en-US" dirty="0"/>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dirty="0"/>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365FD359-36AB-4FA5-AEE1-6BA3F988E1A8}"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4.xml"/><Relationship Id="rId1" Type="http://schemas.openxmlformats.org/officeDocument/2006/relationships/slideLayout" Target="../slideLayouts/slideLayout6.xml"/><Relationship Id="rId4" Type="http://schemas.openxmlformats.org/officeDocument/2006/relationships/hyperlink" Target="https://www.doj.state.wi.us/office-open-government/open-government-law-and-compliance-guides"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8.xml"/><Relationship Id="rId1" Type="http://schemas.openxmlformats.org/officeDocument/2006/relationships/slideLayout" Target="../slideLayouts/slideLayout6.xml"/><Relationship Id="rId4" Type="http://schemas.openxmlformats.org/officeDocument/2006/relationships/hyperlink" Target="https://library.municode.com/wi/fitchburg/codes/code_of_ordinances?nodeId=TITIAD_CH14COET_ARTIICOIN_S14-34GIFA"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77500" lnSpcReduction="20000"/>
          </a:bodyPr>
          <a:lstStyle/>
          <a:p>
            <a:endParaRPr lang="en-US" b="1"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April 23, 2025</a:t>
            </a:r>
          </a:p>
          <a:p>
            <a:endParaRPr lang="en-US" b="1" dirty="0">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57800" y="3662442"/>
            <a:ext cx="2286000" cy="1846455"/>
          </a:xfrm>
          <a:prstGeom prst="rect">
            <a:avLst/>
          </a:prstGeom>
        </p:spPr>
      </p:pic>
      <p:sp>
        <p:nvSpPr>
          <p:cNvPr id="6" name="TextBox 5"/>
          <p:cNvSpPr txBox="1"/>
          <p:nvPr/>
        </p:nvSpPr>
        <p:spPr>
          <a:xfrm>
            <a:off x="4044352" y="1607940"/>
            <a:ext cx="4947248" cy="1754326"/>
          </a:xfrm>
          <a:prstGeom prst="rect">
            <a:avLst/>
          </a:prstGeom>
          <a:noFill/>
        </p:spPr>
        <p:txBody>
          <a:bodyPr wrap="square" rtlCol="0">
            <a:spAutoFit/>
          </a:bodyPr>
          <a:lstStyle/>
          <a:p>
            <a:pPr algn="ctr"/>
            <a:r>
              <a:rPr lang="en-US" sz="3600" b="1" cap="small" dirty="0">
                <a:solidFill>
                  <a:srgbClr val="12364E"/>
                </a:solidFill>
                <a:latin typeface="Arial" panose="020B0604020202020204" pitchFamily="34" charset="0"/>
                <a:cs typeface="Arial" panose="020B0604020202020204" pitchFamily="34" charset="0"/>
              </a:rPr>
              <a:t>Public records, open meetings, and ethics/conflicts</a:t>
            </a:r>
          </a:p>
        </p:txBody>
      </p:sp>
      <p:pic>
        <p:nvPicPr>
          <p:cNvPr id="7" name="Picture 6"/>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436934" y="2315352"/>
            <a:ext cx="1485449" cy="990299"/>
          </a:xfrm>
          <a:prstGeom prst="round2DiagRect">
            <a:avLst/>
          </a:prstGeom>
          <a:ln>
            <a:solidFill>
              <a:schemeClr val="accent4">
                <a:lumMod val="20000"/>
                <a:lumOff val="80000"/>
              </a:schemeClr>
            </a:solidFill>
          </a:ln>
        </p:spPr>
      </p:pic>
      <p:pic>
        <p:nvPicPr>
          <p:cNvPr id="9" name="Picture 8"/>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725097" y="2281483"/>
            <a:ext cx="1589868" cy="1059912"/>
          </a:xfrm>
          <a:prstGeom prst="round2DiagRect">
            <a:avLst>
              <a:gd name="adj1" fmla="val 0"/>
              <a:gd name="adj2" fmla="val 18609"/>
            </a:avLst>
          </a:prstGeom>
        </p:spPr>
      </p:pic>
      <p:pic>
        <p:nvPicPr>
          <p:cNvPr id="10"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80527" y="3736601"/>
            <a:ext cx="1599932" cy="1066621"/>
          </a:xfrm>
          <a:prstGeom prst="round2DiagRect">
            <a:avLst>
              <a:gd name="adj1" fmla="val 17247"/>
              <a:gd name="adj2" fmla="val 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436934" y="3774762"/>
            <a:ext cx="1485449" cy="990299"/>
          </a:xfrm>
          <a:prstGeom prst="round2DiagRect">
            <a:avLst>
              <a:gd name="adj1" fmla="val 0"/>
              <a:gd name="adj2" fmla="val 25346"/>
            </a:avLst>
          </a:prstGeom>
          <a:ln w="3175">
            <a:solidFill>
              <a:schemeClr val="accent2">
                <a:lumMod val="10000"/>
                <a:lumOff val="90000"/>
              </a:schemeClr>
            </a:solidFill>
          </a:ln>
          <a:effectLst/>
        </p:spPr>
      </p:pic>
      <p:sp>
        <p:nvSpPr>
          <p:cNvPr id="11" name="Rectangle 10"/>
          <p:cNvSpPr/>
          <p:nvPr/>
        </p:nvSpPr>
        <p:spPr>
          <a:xfrm>
            <a:off x="1" y="152400"/>
            <a:ext cx="9143999" cy="914400"/>
          </a:xfrm>
          <a:prstGeom prst="rect">
            <a:avLst/>
          </a:prstGeom>
          <a:solidFill>
            <a:srgbClr val="1236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latin typeface="Arial" panose="020B0604020202020204" pitchFamily="34" charset="0"/>
                <a:cs typeface="Arial" panose="020B0604020202020204" pitchFamily="34" charset="0"/>
              </a:rPr>
              <a:t>Committee of the Whole Presentation </a:t>
            </a:r>
          </a:p>
        </p:txBody>
      </p:sp>
    </p:spTree>
    <p:extLst>
      <p:ext uri="{BB962C8B-B14F-4D97-AF65-F5344CB8AC3E}">
        <p14:creationId xmlns:p14="http://schemas.microsoft.com/office/powerpoint/2010/main" val="41806547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10</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340708" y="1672122"/>
            <a:ext cx="9677400" cy="954107"/>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Walking Quorum </a:t>
            </a:r>
          </a:p>
          <a:p>
            <a:pPr algn="ctr"/>
            <a:r>
              <a:rPr lang="en-US" sz="2400" b="1" dirty="0">
                <a:solidFill>
                  <a:srgbClr val="12364E"/>
                </a:solidFill>
                <a:latin typeface="Arial" panose="020B0604020202020204" pitchFamily="34" charset="0"/>
                <a:cs typeface="Arial" panose="020B0604020202020204" pitchFamily="34" charset="0"/>
              </a:rPr>
              <a:t> </a:t>
            </a:r>
          </a:p>
        </p:txBody>
      </p:sp>
      <p:sp>
        <p:nvSpPr>
          <p:cNvPr id="3" name="TextBox 2"/>
          <p:cNvSpPr txBox="1"/>
          <p:nvPr/>
        </p:nvSpPr>
        <p:spPr>
          <a:xfrm>
            <a:off x="515007" y="2514600"/>
            <a:ext cx="8119798" cy="4780796"/>
          </a:xfrm>
          <a:prstGeom prst="rect">
            <a:avLst/>
          </a:prstGeom>
          <a:noFill/>
        </p:spPr>
        <p:txBody>
          <a:bodyPr wrap="square" rtlCol="0">
            <a:spAutoFit/>
          </a:bodyPr>
          <a:lstStyle/>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A “meeting” can sometimes result from a series of gatherings among members of a body. </a:t>
            </a:r>
          </a:p>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When this occurs, it is known as a serial or “walking” quorum. </a:t>
            </a:r>
          </a:p>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Elements of a “walking” quorum: </a:t>
            </a:r>
          </a:p>
          <a:p>
            <a:pPr marL="685800" lvl="1"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A series of gatherings among groups of members </a:t>
            </a:r>
          </a:p>
          <a:p>
            <a:pPr marL="685800" lvl="1"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Each smaller in size than a quorum </a:t>
            </a:r>
          </a:p>
          <a:p>
            <a:pPr marL="685800" lvl="1"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Agreement to act uniformly </a:t>
            </a:r>
          </a:p>
          <a:p>
            <a:pPr marL="685800" lvl="1"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In sufficient number to control the body </a:t>
            </a:r>
          </a:p>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Complex and fact-specific – consult with City Attorney when in doubt.</a:t>
            </a:r>
          </a:p>
          <a:p>
            <a:pPr lvl="0">
              <a:lnSpc>
                <a:spcPct val="90000"/>
              </a:lnSpc>
              <a:spcBef>
                <a:spcPts val="1000"/>
              </a:spcBef>
            </a:pPr>
            <a:endParaRPr lang="en-US" dirty="0">
              <a:solidFill>
                <a:srgbClr val="12364E"/>
              </a:solidFill>
              <a:latin typeface="Arial" panose="020B0604020202020204" pitchFamily="34" charset="0"/>
              <a:cs typeface="Arial" panose="020B0604020202020204" pitchFamily="34" charset="0"/>
            </a:endParaRPr>
          </a:p>
          <a:p>
            <a:endParaRPr lang="en-US" sz="2400" dirty="0">
              <a:solidFill>
                <a:srgbClr val="12364E"/>
              </a:solidFill>
              <a:latin typeface="Calibri" panose="020F0502020204030204"/>
            </a:endParaRPr>
          </a:p>
          <a:p>
            <a:r>
              <a:rPr lang="en-US" dirty="0">
                <a:solidFill>
                  <a:srgbClr val="12364E"/>
                </a:solidFill>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endParaRPr lang="en-US" sz="1600" dirty="0">
              <a:solidFill>
                <a:srgbClr val="12364E"/>
              </a:solidFill>
              <a:latin typeface="Arial" panose="020B0604020202020204" pitchFamily="34" charset="0"/>
              <a:cs typeface="Arial" panose="020B0604020202020204" pitchFamily="34" charset="0"/>
            </a:endParaRPr>
          </a:p>
          <a:p>
            <a:r>
              <a:rPr lang="en-US" dirty="0">
                <a:solidFill>
                  <a:srgbClr val="12364E"/>
                </a:solidFill>
              </a:rPr>
              <a:t> </a:t>
            </a:r>
          </a:p>
        </p:txBody>
      </p:sp>
    </p:spTree>
    <p:extLst>
      <p:ext uri="{BB962C8B-B14F-4D97-AF65-F5344CB8AC3E}">
        <p14:creationId xmlns:p14="http://schemas.microsoft.com/office/powerpoint/2010/main" val="25814205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11</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340708" y="1672122"/>
            <a:ext cx="9677400" cy="954107"/>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Notice Requirements</a:t>
            </a:r>
          </a:p>
          <a:p>
            <a:pPr algn="ctr"/>
            <a:r>
              <a:rPr lang="en-US" sz="2400" b="1" dirty="0">
                <a:solidFill>
                  <a:srgbClr val="12364E"/>
                </a:solidFill>
                <a:latin typeface="Arial" panose="020B0604020202020204" pitchFamily="34" charset="0"/>
                <a:cs typeface="Arial" panose="020B0604020202020204" pitchFamily="34" charset="0"/>
              </a:rPr>
              <a:t> </a:t>
            </a:r>
          </a:p>
        </p:txBody>
      </p:sp>
      <p:sp>
        <p:nvSpPr>
          <p:cNvPr id="3" name="TextBox 2"/>
          <p:cNvSpPr txBox="1"/>
          <p:nvPr/>
        </p:nvSpPr>
        <p:spPr>
          <a:xfrm>
            <a:off x="538655" y="2566768"/>
            <a:ext cx="8119798" cy="1217769"/>
          </a:xfrm>
          <a:prstGeom prst="rect">
            <a:avLst/>
          </a:prstGeom>
          <a:noFill/>
        </p:spPr>
        <p:txBody>
          <a:bodyPr wrap="square" rtlCol="0">
            <a:spAutoFit/>
          </a:bodyPr>
          <a:lstStyle/>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Staff handles noticing</a:t>
            </a:r>
          </a:p>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If you think you’ll attend a meeting where other council members are present, work with City Attorney, City Administrator, and City Clerk to determine if there is a need for a notice.</a:t>
            </a:r>
          </a:p>
        </p:txBody>
      </p:sp>
    </p:spTree>
    <p:extLst>
      <p:ext uri="{BB962C8B-B14F-4D97-AF65-F5344CB8AC3E}">
        <p14:creationId xmlns:p14="http://schemas.microsoft.com/office/powerpoint/2010/main" val="4613893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12</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340708" y="1672122"/>
            <a:ext cx="9677400" cy="954107"/>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Take-Away </a:t>
            </a:r>
          </a:p>
          <a:p>
            <a:pPr algn="ctr"/>
            <a:r>
              <a:rPr lang="en-US" sz="2400" b="1" dirty="0">
                <a:solidFill>
                  <a:srgbClr val="12364E"/>
                </a:solidFill>
                <a:latin typeface="Arial" panose="020B0604020202020204" pitchFamily="34" charset="0"/>
                <a:cs typeface="Arial" panose="020B0604020202020204" pitchFamily="34" charset="0"/>
              </a:rPr>
              <a:t> </a:t>
            </a:r>
          </a:p>
        </p:txBody>
      </p:sp>
      <p:sp>
        <p:nvSpPr>
          <p:cNvPr id="3" name="TextBox 2"/>
          <p:cNvSpPr txBox="1"/>
          <p:nvPr/>
        </p:nvSpPr>
        <p:spPr>
          <a:xfrm>
            <a:off x="538655" y="2566768"/>
            <a:ext cx="8119798" cy="3004925"/>
          </a:xfrm>
          <a:prstGeom prst="rect">
            <a:avLst/>
          </a:prstGeom>
          <a:noFill/>
        </p:spPr>
        <p:txBody>
          <a:bodyPr wrap="square" rtlCol="0">
            <a:spAutoFit/>
          </a:bodyPr>
          <a:lstStyle/>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Limit discussion of City business to City meetings</a:t>
            </a:r>
          </a:p>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Let staff know when you think you will be attending an event with other members</a:t>
            </a:r>
          </a:p>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Be mindful of quorum, negative quorum, and walking quorum </a:t>
            </a:r>
          </a:p>
          <a:p>
            <a:pPr marL="685800" lvl="1"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Avoid “Reply all”</a:t>
            </a:r>
          </a:p>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Don’t discuss matters that are not on the agenda</a:t>
            </a:r>
          </a:p>
          <a:p>
            <a:pPr marL="685800" lvl="1"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Non-agenda items – work with staff to get matters on the agenda when appropriate</a:t>
            </a:r>
          </a:p>
          <a:p>
            <a:pPr lvl="0">
              <a:lnSpc>
                <a:spcPct val="90000"/>
              </a:lnSpc>
              <a:spcBef>
                <a:spcPts val="1000"/>
              </a:spcBef>
            </a:pPr>
            <a:endParaRPr lang="en-US" sz="2000" dirty="0">
              <a:solidFill>
                <a:srgbClr val="12364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494727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13</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340708" y="3352800"/>
            <a:ext cx="9677400" cy="954107"/>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Questions? </a:t>
            </a:r>
          </a:p>
          <a:p>
            <a:pPr algn="ctr"/>
            <a:r>
              <a:rPr lang="en-US" sz="2400" b="1" dirty="0">
                <a:solidFill>
                  <a:srgbClr val="12364E"/>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3021945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14</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340708" y="1672122"/>
            <a:ext cx="9677400" cy="954107"/>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Wisconsin Public Records Law  </a:t>
            </a:r>
          </a:p>
          <a:p>
            <a:pPr algn="ctr"/>
            <a:r>
              <a:rPr lang="en-US" sz="2400" b="1" dirty="0">
                <a:solidFill>
                  <a:srgbClr val="12364E"/>
                </a:solidFill>
                <a:latin typeface="Arial" panose="020B0604020202020204" pitchFamily="34" charset="0"/>
                <a:cs typeface="Arial" panose="020B0604020202020204" pitchFamily="34" charset="0"/>
              </a:rPr>
              <a:t> </a:t>
            </a:r>
          </a:p>
        </p:txBody>
      </p:sp>
      <p:sp>
        <p:nvSpPr>
          <p:cNvPr id="3" name="TextBox 2"/>
          <p:cNvSpPr txBox="1"/>
          <p:nvPr/>
        </p:nvSpPr>
        <p:spPr>
          <a:xfrm>
            <a:off x="2827504" y="2362200"/>
            <a:ext cx="3340976" cy="369332"/>
          </a:xfrm>
          <a:prstGeom prst="rect">
            <a:avLst/>
          </a:prstGeom>
          <a:noFill/>
        </p:spPr>
        <p:txBody>
          <a:bodyPr wrap="square" rtlCol="0">
            <a:spAutoFit/>
          </a:bodyPr>
          <a:lstStyle/>
          <a:p>
            <a:pPr lvl="0">
              <a:lnSpc>
                <a:spcPct val="90000"/>
              </a:lnSpc>
              <a:spcBef>
                <a:spcPts val="1000"/>
              </a:spcBef>
            </a:pPr>
            <a:r>
              <a:rPr lang="en-US" sz="2000" dirty="0">
                <a:solidFill>
                  <a:srgbClr val="12364E"/>
                </a:solidFill>
                <a:latin typeface="Arial" panose="020B0604020202020204" pitchFamily="34" charset="0"/>
                <a:cs typeface="Arial" panose="020B0604020202020204" pitchFamily="34" charset="0"/>
              </a:rPr>
              <a:t>Wis. Stat. §§ 19.31 to 19.39</a:t>
            </a:r>
          </a:p>
        </p:txBody>
      </p:sp>
      <p:sp>
        <p:nvSpPr>
          <p:cNvPr id="7" name="TextBox 6"/>
          <p:cNvSpPr txBox="1"/>
          <p:nvPr/>
        </p:nvSpPr>
        <p:spPr>
          <a:xfrm>
            <a:off x="533400" y="2971800"/>
            <a:ext cx="8119798" cy="1972848"/>
          </a:xfrm>
          <a:prstGeom prst="rect">
            <a:avLst/>
          </a:prstGeom>
          <a:noFill/>
        </p:spPr>
        <p:txBody>
          <a:bodyPr wrap="square" rtlCol="0">
            <a:spAutoFit/>
          </a:bodyPr>
          <a:lstStyle/>
          <a:p>
            <a:pPr lvl="0">
              <a:lnSpc>
                <a:spcPct val="90000"/>
              </a:lnSpc>
              <a:spcBef>
                <a:spcPts val="1000"/>
              </a:spcBef>
            </a:pPr>
            <a:r>
              <a:rPr lang="en-US" dirty="0">
                <a:solidFill>
                  <a:srgbClr val="12364E"/>
                </a:solidFill>
                <a:latin typeface="Arial" panose="020B0604020202020204" pitchFamily="34" charset="0"/>
                <a:cs typeface="Arial" panose="020B0604020202020204" pitchFamily="34" charset="0"/>
              </a:rPr>
              <a:t>PURPOSE </a:t>
            </a:r>
          </a:p>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Shed light on workings of government and acts of public officers and employees </a:t>
            </a:r>
          </a:p>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Assist members of the public in becoming an informed electorate </a:t>
            </a:r>
          </a:p>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Serve a basic tenet of our democratic system by providing opportunity for public oversight</a:t>
            </a:r>
          </a:p>
        </p:txBody>
      </p:sp>
    </p:spTree>
    <p:extLst>
      <p:ext uri="{BB962C8B-B14F-4D97-AF65-F5344CB8AC3E}">
        <p14:creationId xmlns:p14="http://schemas.microsoft.com/office/powerpoint/2010/main" val="30289362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15</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340708" y="1672122"/>
            <a:ext cx="9677400" cy="954107"/>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Public Records Request Process</a:t>
            </a:r>
          </a:p>
          <a:p>
            <a:pPr algn="ctr"/>
            <a:r>
              <a:rPr lang="en-US" sz="2400" b="1" dirty="0">
                <a:solidFill>
                  <a:srgbClr val="12364E"/>
                </a:solidFill>
                <a:latin typeface="Arial" panose="020B0604020202020204" pitchFamily="34" charset="0"/>
                <a:cs typeface="Arial" panose="020B0604020202020204" pitchFamily="34" charset="0"/>
              </a:rPr>
              <a:t> </a:t>
            </a:r>
          </a:p>
        </p:txBody>
      </p:sp>
      <p:sp>
        <p:nvSpPr>
          <p:cNvPr id="7" name="TextBox 6"/>
          <p:cNvSpPr txBox="1"/>
          <p:nvPr/>
        </p:nvSpPr>
        <p:spPr>
          <a:xfrm>
            <a:off x="438093" y="2514600"/>
            <a:ext cx="8119798" cy="2101088"/>
          </a:xfrm>
          <a:prstGeom prst="rect">
            <a:avLst/>
          </a:prstGeom>
          <a:noFill/>
        </p:spPr>
        <p:txBody>
          <a:bodyPr wrap="square" rtlCol="0">
            <a:spAutoFit/>
          </a:bodyPr>
          <a:lstStyle/>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PRR received and forwarded to authority’s records custodian</a:t>
            </a:r>
          </a:p>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Authority begins search for records </a:t>
            </a:r>
          </a:p>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Any responsive records are reviewed: </a:t>
            </a:r>
          </a:p>
          <a:p>
            <a:pPr marL="685800" lvl="1"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Is there a statutory or common law exemption from disclosure? </a:t>
            </a:r>
          </a:p>
          <a:p>
            <a:pPr marL="685800" lvl="1"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Authority applies public records balancing test </a:t>
            </a:r>
          </a:p>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Records are released with letter explaining any redactions</a:t>
            </a:r>
          </a:p>
        </p:txBody>
      </p:sp>
    </p:spTree>
    <p:extLst>
      <p:ext uri="{BB962C8B-B14F-4D97-AF65-F5344CB8AC3E}">
        <p14:creationId xmlns:p14="http://schemas.microsoft.com/office/powerpoint/2010/main" val="23991696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16</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340708" y="1603283"/>
            <a:ext cx="9677400" cy="954107"/>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What is a Record?</a:t>
            </a:r>
          </a:p>
          <a:p>
            <a:pPr algn="ctr"/>
            <a:r>
              <a:rPr lang="en-US" sz="2400" b="1" dirty="0">
                <a:solidFill>
                  <a:srgbClr val="12364E"/>
                </a:solidFill>
                <a:latin typeface="Arial" panose="020B0604020202020204" pitchFamily="34" charset="0"/>
                <a:cs typeface="Arial" panose="020B0604020202020204" pitchFamily="34" charset="0"/>
              </a:rPr>
              <a:t> </a:t>
            </a:r>
          </a:p>
        </p:txBody>
      </p:sp>
      <p:sp>
        <p:nvSpPr>
          <p:cNvPr id="7" name="TextBox 6"/>
          <p:cNvSpPr txBox="1"/>
          <p:nvPr/>
        </p:nvSpPr>
        <p:spPr>
          <a:xfrm>
            <a:off x="438093" y="2514600"/>
            <a:ext cx="8119798" cy="1494768"/>
          </a:xfrm>
          <a:prstGeom prst="rect">
            <a:avLst/>
          </a:prstGeom>
          <a:noFill/>
        </p:spPr>
        <p:txBody>
          <a:bodyPr wrap="square" rtlCol="0">
            <a:spAutoFit/>
          </a:bodyPr>
          <a:lstStyle/>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“Any material on which written, drawn, printed, spoken, visual or electromagnetic information or electronically generated or stored data is recorded or preserved, regardless of physical form or characteristics, which has been created or is being kept by an authority.” — Wis. Stat. § 19.32(2</a:t>
            </a:r>
            <a:r>
              <a:rPr lang="en-US" dirty="0">
                <a:solidFill>
                  <a:prstClr val="black"/>
                </a:solidFill>
                <a:latin typeface="Arial" panose="020B0604020202020204" pitchFamily="34" charset="0"/>
                <a:cs typeface="Arial" panose="020B0604020202020204" pitchFamily="34" charset="0"/>
              </a:rPr>
              <a:t>)</a:t>
            </a:r>
          </a:p>
          <a:p>
            <a:pPr lvl="0">
              <a:lnSpc>
                <a:spcPct val="90000"/>
              </a:lnSpc>
              <a:spcBef>
                <a:spcPts val="1000"/>
              </a:spcBef>
            </a:pPr>
            <a:endParaRPr lang="en-US" sz="2000" dirty="0">
              <a:solidFill>
                <a:srgbClr val="12364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880767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17</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340708" y="1603283"/>
            <a:ext cx="9677400" cy="954107"/>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Is it a Record?</a:t>
            </a:r>
          </a:p>
          <a:p>
            <a:pPr algn="ctr"/>
            <a:r>
              <a:rPr lang="en-US" sz="2400" b="1" dirty="0">
                <a:solidFill>
                  <a:srgbClr val="12364E"/>
                </a:solidFill>
                <a:latin typeface="Arial" panose="020B0604020202020204" pitchFamily="34" charset="0"/>
                <a:cs typeface="Arial" panose="020B0604020202020204" pitchFamily="34" charset="0"/>
              </a:rPr>
              <a:t> </a:t>
            </a:r>
          </a:p>
        </p:txBody>
      </p:sp>
      <p:sp>
        <p:nvSpPr>
          <p:cNvPr id="7" name="TextBox 6"/>
          <p:cNvSpPr txBox="1"/>
          <p:nvPr/>
        </p:nvSpPr>
        <p:spPr>
          <a:xfrm>
            <a:off x="438093" y="2514600"/>
            <a:ext cx="8119798" cy="2405787"/>
          </a:xfrm>
          <a:prstGeom prst="rect">
            <a:avLst/>
          </a:prstGeom>
          <a:noFill/>
        </p:spPr>
        <p:txBody>
          <a:bodyPr wrap="square" rtlCol="0">
            <a:spAutoFit/>
          </a:bodyPr>
          <a:lstStyle/>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NO: </a:t>
            </a:r>
          </a:p>
          <a:p>
            <a:pPr marL="685800" lvl="1"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Drafts, notes, and preliminary documents </a:t>
            </a:r>
          </a:p>
          <a:p>
            <a:pPr marL="685800" lvl="1"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Published material available for sale or at library </a:t>
            </a:r>
          </a:p>
          <a:p>
            <a:pPr marL="685800" lvl="1"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Purely personal property </a:t>
            </a:r>
          </a:p>
          <a:p>
            <a:pPr marL="685800" lvl="1"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Material with limited access rights, such as copyrights or patents</a:t>
            </a:r>
          </a:p>
          <a:p>
            <a:pPr marL="228600" lvl="0" indent="-228600">
              <a:lnSpc>
                <a:spcPct val="90000"/>
              </a:lnSpc>
              <a:spcBef>
                <a:spcPts val="1000"/>
              </a:spcBef>
              <a:buFont typeface="Arial" panose="020B0604020202020204" pitchFamily="34" charset="0"/>
              <a:buChar char="•"/>
            </a:pPr>
            <a:endParaRPr lang="en-US" sz="2000" dirty="0">
              <a:solidFill>
                <a:srgbClr val="12364E"/>
              </a:solidFill>
              <a:latin typeface="Arial" panose="020B0604020202020204" pitchFamily="34" charset="0"/>
              <a:cs typeface="Arial" panose="020B0604020202020204" pitchFamily="34" charset="0"/>
            </a:endParaRPr>
          </a:p>
          <a:p>
            <a:pPr lvl="0">
              <a:lnSpc>
                <a:spcPct val="90000"/>
              </a:lnSpc>
              <a:spcBef>
                <a:spcPts val="1000"/>
              </a:spcBef>
            </a:pPr>
            <a:endParaRPr lang="en-US" sz="2000" dirty="0">
              <a:solidFill>
                <a:srgbClr val="12364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320837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18</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340708" y="1603283"/>
            <a:ext cx="9677400" cy="954107"/>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Is it a Record? - continued</a:t>
            </a:r>
          </a:p>
          <a:p>
            <a:pPr algn="ctr"/>
            <a:r>
              <a:rPr lang="en-US" sz="2400" b="1" dirty="0">
                <a:solidFill>
                  <a:srgbClr val="12364E"/>
                </a:solidFill>
                <a:latin typeface="Arial" panose="020B0604020202020204" pitchFamily="34" charset="0"/>
                <a:cs typeface="Arial" panose="020B0604020202020204" pitchFamily="34" charset="0"/>
              </a:rPr>
              <a:t> </a:t>
            </a:r>
          </a:p>
        </p:txBody>
      </p:sp>
      <p:sp>
        <p:nvSpPr>
          <p:cNvPr id="7" name="TextBox 6"/>
          <p:cNvSpPr txBox="1"/>
          <p:nvPr/>
        </p:nvSpPr>
        <p:spPr>
          <a:xfrm>
            <a:off x="438093" y="2514600"/>
            <a:ext cx="8119798" cy="3346044"/>
          </a:xfrm>
          <a:prstGeom prst="rect">
            <a:avLst/>
          </a:prstGeom>
          <a:noFill/>
        </p:spPr>
        <p:txBody>
          <a:bodyPr wrap="square" rtlCol="0">
            <a:spAutoFit/>
          </a:bodyPr>
          <a:lstStyle/>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 YES:</a:t>
            </a:r>
          </a:p>
          <a:p>
            <a:pPr marL="685800" lvl="1"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Not created by the authority but in the authority’s possession </a:t>
            </a:r>
          </a:p>
          <a:p>
            <a:pPr marL="685800" lvl="1"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Personal email, texts, calls, and documents on an authority’s accounts </a:t>
            </a:r>
          </a:p>
          <a:p>
            <a:pPr marL="685800" lvl="1"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Business email, texts, calls, and documents on personal accounts</a:t>
            </a:r>
          </a:p>
          <a:p>
            <a:pPr marL="685800" lvl="1"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Data in a database </a:t>
            </a:r>
          </a:p>
          <a:p>
            <a:pPr marL="685800" lvl="1"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Social media </a:t>
            </a:r>
          </a:p>
          <a:p>
            <a:pPr marL="685800" lvl="1"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Contractors’ records </a:t>
            </a:r>
          </a:p>
          <a:p>
            <a:pPr marL="685800" lvl="1"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Police body camera and dash camera video</a:t>
            </a:r>
          </a:p>
          <a:p>
            <a:pPr marL="228600" lvl="0" indent="-228600">
              <a:lnSpc>
                <a:spcPct val="90000"/>
              </a:lnSpc>
              <a:spcBef>
                <a:spcPts val="1000"/>
              </a:spcBef>
              <a:buFont typeface="Arial" panose="020B0604020202020204" pitchFamily="34" charset="0"/>
              <a:buChar char="•"/>
            </a:pPr>
            <a:endParaRPr lang="en-US" sz="2000" dirty="0">
              <a:solidFill>
                <a:prstClr val="black"/>
              </a:solidFill>
              <a:latin typeface="Arial" panose="020B0604020202020204" pitchFamily="34" charset="0"/>
              <a:cs typeface="Arial" panose="020B0604020202020204" pitchFamily="34" charset="0"/>
            </a:endParaRPr>
          </a:p>
          <a:p>
            <a:pPr lvl="0">
              <a:lnSpc>
                <a:spcPct val="90000"/>
              </a:lnSpc>
              <a:spcBef>
                <a:spcPts val="1000"/>
              </a:spcBef>
            </a:pPr>
            <a:endParaRPr lang="en-US" sz="2000" dirty="0">
              <a:solidFill>
                <a:srgbClr val="12364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47333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19</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340708" y="1603283"/>
            <a:ext cx="9677400" cy="1446550"/>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Personal Email, Calls, and Documents </a:t>
            </a:r>
          </a:p>
          <a:p>
            <a:pPr algn="ctr"/>
            <a:r>
              <a:rPr lang="en-US" sz="3200" b="1" dirty="0">
                <a:solidFill>
                  <a:srgbClr val="12364E"/>
                </a:solidFill>
                <a:latin typeface="Arial" panose="020B0604020202020204" pitchFamily="34" charset="0"/>
                <a:cs typeface="Arial" panose="020B0604020202020204" pitchFamily="34" charset="0"/>
              </a:rPr>
              <a:t>on an Authority’s Account</a:t>
            </a:r>
          </a:p>
          <a:p>
            <a:pPr algn="ctr"/>
            <a:r>
              <a:rPr lang="en-US" sz="2400" b="1" dirty="0">
                <a:solidFill>
                  <a:srgbClr val="12364E"/>
                </a:solidFill>
                <a:latin typeface="Arial" panose="020B0604020202020204" pitchFamily="34" charset="0"/>
                <a:cs typeface="Arial" panose="020B0604020202020204" pitchFamily="34" charset="0"/>
              </a:rPr>
              <a:t> </a:t>
            </a:r>
          </a:p>
        </p:txBody>
      </p:sp>
      <p:sp>
        <p:nvSpPr>
          <p:cNvPr id="7" name="TextBox 6"/>
          <p:cNvSpPr txBox="1"/>
          <p:nvPr/>
        </p:nvSpPr>
        <p:spPr>
          <a:xfrm>
            <a:off x="533400" y="3232246"/>
            <a:ext cx="8119798" cy="968470"/>
          </a:xfrm>
          <a:prstGeom prst="rect">
            <a:avLst/>
          </a:prstGeom>
          <a:noFill/>
        </p:spPr>
        <p:txBody>
          <a:bodyPr wrap="square" rtlCol="0">
            <a:spAutoFit/>
          </a:bodyPr>
          <a:lstStyle/>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Email sent and received on an authority’s computer system is a record.</a:t>
            </a:r>
          </a:p>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Includes purely personal email sent by officers or employees of the authority  (but disclosure generally not required).</a:t>
            </a:r>
          </a:p>
        </p:txBody>
      </p:sp>
    </p:spTree>
    <p:extLst>
      <p:ext uri="{BB962C8B-B14F-4D97-AF65-F5344CB8AC3E}">
        <p14:creationId xmlns:p14="http://schemas.microsoft.com/office/powerpoint/2010/main" val="3669182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349889" y="6477000"/>
            <a:ext cx="2296206" cy="276999"/>
          </a:xfrm>
          <a:prstGeom prst="rect">
            <a:avLst/>
          </a:prstGeom>
        </p:spPr>
        <p:txBody>
          <a:bodyPr wrap="none">
            <a:spAutoFit/>
          </a:bodyPr>
          <a:lstStyle/>
          <a:p>
            <a:pPr algn="ctr">
              <a:defRPr/>
            </a:pPr>
            <a:r>
              <a:rPr lang="en-US" sz="1200" b="1" spc="300" dirty="0">
                <a:solidFill>
                  <a:srgbClr val="12364E"/>
                </a:solidFill>
                <a:latin typeface="Avenir LT 65 Medium" panose="020B0603020000020003" pitchFamily="34" charset="0"/>
              </a:rPr>
              <a:t>www.fitchburgwi.gov</a:t>
            </a:r>
            <a:endParaRPr lang="en-US" sz="1200" spc="300" dirty="0">
              <a:solidFill>
                <a:srgbClr val="12364E"/>
              </a:solidFill>
              <a:latin typeface="Avenir LT 65 Medium" panose="020B0603020000020003"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2</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340708" y="1672122"/>
            <a:ext cx="9677400" cy="1446550"/>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Valerie Zisman, City Attorney </a:t>
            </a:r>
          </a:p>
          <a:p>
            <a:pPr algn="ctr"/>
            <a:r>
              <a:rPr lang="en-US" sz="3200" b="1" dirty="0">
                <a:solidFill>
                  <a:srgbClr val="12364E"/>
                </a:solidFill>
                <a:latin typeface="Arial" panose="020B0604020202020204" pitchFamily="34" charset="0"/>
                <a:cs typeface="Arial" panose="020B0604020202020204" pitchFamily="34" charset="0"/>
              </a:rPr>
              <a:t>608-270-4214</a:t>
            </a:r>
          </a:p>
          <a:p>
            <a:pPr algn="ctr"/>
            <a:r>
              <a:rPr lang="en-US" sz="2400" b="1" dirty="0">
                <a:solidFill>
                  <a:srgbClr val="12364E"/>
                </a:solidFill>
                <a:latin typeface="Arial" panose="020B0604020202020204" pitchFamily="34" charset="0"/>
                <a:cs typeface="Arial" panose="020B0604020202020204" pitchFamily="34" charset="0"/>
              </a:rPr>
              <a:t> </a:t>
            </a:r>
          </a:p>
        </p:txBody>
      </p:sp>
      <p:sp>
        <p:nvSpPr>
          <p:cNvPr id="3" name="TextBox 2"/>
          <p:cNvSpPr txBox="1"/>
          <p:nvPr/>
        </p:nvSpPr>
        <p:spPr>
          <a:xfrm>
            <a:off x="762000" y="3886200"/>
            <a:ext cx="7861980" cy="1292662"/>
          </a:xfrm>
          <a:prstGeom prst="rect">
            <a:avLst/>
          </a:prstGeom>
          <a:noFill/>
        </p:spPr>
        <p:txBody>
          <a:bodyPr wrap="square" rtlCol="0">
            <a:spAutoFit/>
          </a:bodyPr>
          <a:lstStyle/>
          <a:p>
            <a:r>
              <a:rPr lang="en-US" sz="2600" dirty="0">
                <a:solidFill>
                  <a:srgbClr val="12364E"/>
                </a:solidFill>
                <a:latin typeface="Arial" panose="020B0604020202020204" pitchFamily="34" charset="0"/>
                <a:cs typeface="Arial" panose="020B0604020202020204" pitchFamily="34" charset="0"/>
              </a:rPr>
              <a:t>Open Door</a:t>
            </a:r>
          </a:p>
          <a:p>
            <a:r>
              <a:rPr lang="en-US" sz="2600" dirty="0">
                <a:solidFill>
                  <a:srgbClr val="12364E"/>
                </a:solidFill>
                <a:latin typeface="Arial" panose="020B0604020202020204" pitchFamily="34" charset="0"/>
                <a:cs typeface="Arial" panose="020B0604020202020204" pitchFamily="34" charset="0"/>
              </a:rPr>
              <a:t>City Business </a:t>
            </a:r>
          </a:p>
          <a:p>
            <a:r>
              <a:rPr lang="en-US" sz="2600" dirty="0">
                <a:solidFill>
                  <a:srgbClr val="12364E"/>
                </a:solidFill>
                <a:latin typeface="Arial" panose="020B0604020202020204" pitchFamily="34" charset="0"/>
                <a:cs typeface="Arial" panose="020B0604020202020204" pitchFamily="34" charset="0"/>
              </a:rPr>
              <a:t>Advice, not enforcement</a:t>
            </a:r>
          </a:p>
        </p:txBody>
      </p:sp>
    </p:spTree>
    <p:extLst>
      <p:ext uri="{BB962C8B-B14F-4D97-AF65-F5344CB8AC3E}">
        <p14:creationId xmlns:p14="http://schemas.microsoft.com/office/powerpoint/2010/main" val="41684407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20</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340708" y="1603283"/>
            <a:ext cx="9677400" cy="1446550"/>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Government Business Emails, Calls, and</a:t>
            </a:r>
          </a:p>
          <a:p>
            <a:pPr algn="ctr"/>
            <a:r>
              <a:rPr lang="en-US" sz="3200" b="1" dirty="0">
                <a:solidFill>
                  <a:srgbClr val="12364E"/>
                </a:solidFill>
                <a:latin typeface="Arial" panose="020B0604020202020204" pitchFamily="34" charset="0"/>
                <a:cs typeface="Arial" panose="020B0604020202020204" pitchFamily="34" charset="0"/>
              </a:rPr>
              <a:t>Documents on Private Accounts</a:t>
            </a:r>
          </a:p>
          <a:p>
            <a:pPr algn="ctr"/>
            <a:r>
              <a:rPr lang="en-US" sz="2400" b="1" dirty="0">
                <a:solidFill>
                  <a:srgbClr val="12364E"/>
                </a:solidFill>
                <a:latin typeface="Arial" panose="020B0604020202020204" pitchFamily="34" charset="0"/>
                <a:cs typeface="Arial" panose="020B0604020202020204" pitchFamily="34" charset="0"/>
              </a:rPr>
              <a:t> </a:t>
            </a:r>
          </a:p>
        </p:txBody>
      </p:sp>
      <p:sp>
        <p:nvSpPr>
          <p:cNvPr id="7" name="TextBox 6"/>
          <p:cNvSpPr txBox="1"/>
          <p:nvPr/>
        </p:nvSpPr>
        <p:spPr>
          <a:xfrm>
            <a:off x="533400" y="2895600"/>
            <a:ext cx="8119798" cy="2378087"/>
          </a:xfrm>
          <a:prstGeom prst="rect">
            <a:avLst/>
          </a:prstGeom>
          <a:noFill/>
        </p:spPr>
        <p:txBody>
          <a:bodyPr wrap="square" rtlCol="0">
            <a:spAutoFit/>
          </a:bodyPr>
          <a:lstStyle/>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These materials may be “records” </a:t>
            </a:r>
          </a:p>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Content determines whether something is a “record,” not the medium, format, or location </a:t>
            </a:r>
          </a:p>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Recommendation: Conduct a careful search of all relevant accounts </a:t>
            </a:r>
          </a:p>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Personal materials on the same private accounts are not subject to disclosure</a:t>
            </a:r>
          </a:p>
          <a:p>
            <a:pPr lvl="0">
              <a:lnSpc>
                <a:spcPct val="90000"/>
              </a:lnSpc>
              <a:spcBef>
                <a:spcPts val="1000"/>
              </a:spcBef>
            </a:pPr>
            <a:endParaRPr lang="en-US" sz="2000" dirty="0">
              <a:solidFill>
                <a:srgbClr val="12364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838241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21</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340708" y="1603283"/>
            <a:ext cx="9677400" cy="954107"/>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Electronic Records </a:t>
            </a:r>
          </a:p>
          <a:p>
            <a:pPr algn="ctr"/>
            <a:r>
              <a:rPr lang="en-US" sz="2400" b="1" dirty="0">
                <a:solidFill>
                  <a:srgbClr val="12364E"/>
                </a:solidFill>
                <a:latin typeface="Arial" panose="020B0604020202020204" pitchFamily="34" charset="0"/>
                <a:cs typeface="Arial" panose="020B0604020202020204" pitchFamily="34" charset="0"/>
              </a:rPr>
              <a:t> </a:t>
            </a:r>
          </a:p>
        </p:txBody>
      </p:sp>
      <p:sp>
        <p:nvSpPr>
          <p:cNvPr id="7" name="TextBox 6"/>
          <p:cNvSpPr txBox="1"/>
          <p:nvPr/>
        </p:nvSpPr>
        <p:spPr>
          <a:xfrm>
            <a:off x="740094" y="2678134"/>
            <a:ext cx="8119798" cy="2535566"/>
          </a:xfrm>
          <a:prstGeom prst="rect">
            <a:avLst/>
          </a:prstGeom>
          <a:noFill/>
        </p:spPr>
        <p:txBody>
          <a:bodyPr wrap="square" rtlCol="0">
            <a:spAutoFit/>
          </a:bodyPr>
          <a:lstStyle/>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Content not format </a:t>
            </a:r>
          </a:p>
          <a:p>
            <a:pPr marL="685800" lvl="1"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Emails </a:t>
            </a:r>
          </a:p>
          <a:p>
            <a:pPr marL="685800" lvl="1"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Database files </a:t>
            </a:r>
          </a:p>
          <a:p>
            <a:pPr marL="685800" lvl="1"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PowerPoint presentations </a:t>
            </a:r>
          </a:p>
          <a:p>
            <a:pPr marL="685800" lvl="1"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Audio and video </a:t>
            </a:r>
          </a:p>
          <a:p>
            <a:pPr marL="685800" lvl="1"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Web-based documents </a:t>
            </a:r>
          </a:p>
          <a:p>
            <a:pPr marL="685800" lvl="1"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Social media </a:t>
            </a:r>
          </a:p>
          <a:p>
            <a:pPr marL="685800" lvl="1"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Cell phones, including </a:t>
            </a:r>
            <a:r>
              <a:rPr lang="en-US" dirty="0">
                <a:solidFill>
                  <a:srgbClr val="FF0000"/>
                </a:solidFill>
                <a:latin typeface="Arial" panose="020B0604020202020204" pitchFamily="34" charset="0"/>
                <a:cs typeface="Arial" panose="020B0604020202020204" pitchFamily="34" charset="0"/>
              </a:rPr>
              <a:t>texts</a:t>
            </a:r>
          </a:p>
        </p:txBody>
      </p:sp>
    </p:spTree>
    <p:extLst>
      <p:ext uri="{BB962C8B-B14F-4D97-AF65-F5344CB8AC3E}">
        <p14:creationId xmlns:p14="http://schemas.microsoft.com/office/powerpoint/2010/main" val="42035080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22</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340708" y="1603283"/>
            <a:ext cx="9677400" cy="954107"/>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City Resources</a:t>
            </a:r>
          </a:p>
          <a:p>
            <a:pPr algn="ctr"/>
            <a:r>
              <a:rPr lang="en-US" sz="2400" b="1" dirty="0">
                <a:solidFill>
                  <a:srgbClr val="12364E"/>
                </a:solidFill>
                <a:latin typeface="Arial" panose="020B0604020202020204" pitchFamily="34" charset="0"/>
                <a:cs typeface="Arial" panose="020B0604020202020204" pitchFamily="34" charset="0"/>
              </a:rPr>
              <a:t> </a:t>
            </a:r>
          </a:p>
        </p:txBody>
      </p:sp>
      <p:sp>
        <p:nvSpPr>
          <p:cNvPr id="7" name="TextBox 6"/>
          <p:cNvSpPr txBox="1"/>
          <p:nvPr/>
        </p:nvSpPr>
        <p:spPr>
          <a:xfrm>
            <a:off x="609600" y="2379814"/>
            <a:ext cx="8119798" cy="3945183"/>
          </a:xfrm>
          <a:prstGeom prst="rect">
            <a:avLst/>
          </a:prstGeom>
          <a:noFill/>
        </p:spPr>
        <p:txBody>
          <a:bodyPr wrap="square" rtlCol="0">
            <a:spAutoFit/>
          </a:bodyPr>
          <a:lstStyle/>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Elected officials are custodians of their records.</a:t>
            </a:r>
          </a:p>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Best Practices </a:t>
            </a:r>
          </a:p>
          <a:p>
            <a:pPr marL="685800" lvl="1"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Use city-issued email for City business</a:t>
            </a:r>
          </a:p>
          <a:p>
            <a:pPr marL="685800" lvl="1"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Use personal email for personal business</a:t>
            </a:r>
          </a:p>
          <a:p>
            <a:pPr marL="685800" lvl="1"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Be wary of texts, social media, etc. for city business</a:t>
            </a:r>
          </a:p>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Staff can use city resources, including IT software and personnel to process the public records request.</a:t>
            </a:r>
          </a:p>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City business on personal accounts is subject to public records request and staff will not be able to assist in retrieval of responsive records on personal accounts.</a:t>
            </a:r>
          </a:p>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Don’t forget other possible records – texts, social media, etc. </a:t>
            </a:r>
          </a:p>
          <a:p>
            <a:pPr marL="228600" lvl="0" indent="-228600">
              <a:lnSpc>
                <a:spcPct val="90000"/>
              </a:lnSpc>
              <a:spcBef>
                <a:spcPts val="1000"/>
              </a:spcBef>
              <a:buFont typeface="Arial" panose="020B0604020202020204" pitchFamily="34" charset="0"/>
              <a:buChar char="•"/>
            </a:pPr>
            <a:endParaRPr lang="en-US" sz="2000" dirty="0">
              <a:solidFill>
                <a:srgbClr val="12364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58498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23</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340708" y="3352800"/>
            <a:ext cx="9677400" cy="954107"/>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Questions? </a:t>
            </a:r>
          </a:p>
          <a:p>
            <a:pPr algn="ctr"/>
            <a:r>
              <a:rPr lang="en-US" sz="2400" b="1" dirty="0">
                <a:solidFill>
                  <a:srgbClr val="12364E"/>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3464660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24</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340708" y="1538547"/>
            <a:ext cx="9677400" cy="954107"/>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Credit where Credit is Due</a:t>
            </a:r>
          </a:p>
          <a:p>
            <a:pPr algn="ctr"/>
            <a:r>
              <a:rPr lang="en-US" sz="2400" b="1" dirty="0">
                <a:solidFill>
                  <a:srgbClr val="12364E"/>
                </a:solidFill>
                <a:latin typeface="Arial" panose="020B0604020202020204" pitchFamily="34" charset="0"/>
                <a:cs typeface="Arial" panose="020B0604020202020204" pitchFamily="34" charset="0"/>
              </a:rPr>
              <a:t> </a:t>
            </a:r>
          </a:p>
        </p:txBody>
      </p:sp>
      <p:sp>
        <p:nvSpPr>
          <p:cNvPr id="7" name="TextBox 6"/>
          <p:cNvSpPr txBox="1"/>
          <p:nvPr/>
        </p:nvSpPr>
        <p:spPr>
          <a:xfrm>
            <a:off x="533400" y="2535524"/>
            <a:ext cx="8119798" cy="1972848"/>
          </a:xfrm>
          <a:prstGeom prst="rect">
            <a:avLst/>
          </a:prstGeom>
          <a:noFill/>
        </p:spPr>
        <p:txBody>
          <a:bodyPr wrap="square" rtlCol="0">
            <a:spAutoFit/>
          </a:bodyPr>
          <a:lstStyle/>
          <a:p>
            <a:pPr lvl="0">
              <a:lnSpc>
                <a:spcPct val="90000"/>
              </a:lnSpc>
              <a:spcBef>
                <a:spcPts val="1000"/>
              </a:spcBef>
            </a:pPr>
            <a:r>
              <a:rPr lang="en-US" dirty="0">
                <a:solidFill>
                  <a:srgbClr val="12364E"/>
                </a:solidFill>
                <a:latin typeface="Arial" panose="020B0604020202020204" pitchFamily="34" charset="0"/>
                <a:cs typeface="Arial" panose="020B0604020202020204" pitchFamily="34" charset="0"/>
              </a:rPr>
              <a:t>The Public Record and Open Meeting slides have been closely adapted from the Wisconsin Department of Justice Office of Open Government. </a:t>
            </a:r>
          </a:p>
          <a:p>
            <a:pPr lvl="0">
              <a:lnSpc>
                <a:spcPct val="90000"/>
              </a:lnSpc>
              <a:spcBef>
                <a:spcPts val="1000"/>
              </a:spcBef>
            </a:pPr>
            <a:r>
              <a:rPr lang="en-US" dirty="0">
                <a:solidFill>
                  <a:srgbClr val="12364E"/>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https://www.doj.state.wi.us/office-open-government/open-government-law-and-compliance-guides</a:t>
            </a:r>
            <a:endParaRPr lang="en-US" dirty="0">
              <a:solidFill>
                <a:srgbClr val="12364E"/>
              </a:solidFill>
              <a:latin typeface="Arial" panose="020B0604020202020204" pitchFamily="34" charset="0"/>
              <a:cs typeface="Arial" panose="020B0604020202020204" pitchFamily="34" charset="0"/>
            </a:endParaRPr>
          </a:p>
          <a:p>
            <a:pPr lvl="0">
              <a:lnSpc>
                <a:spcPct val="90000"/>
              </a:lnSpc>
              <a:spcBef>
                <a:spcPts val="1000"/>
              </a:spcBef>
            </a:pPr>
            <a:endParaRPr lang="en-US" dirty="0">
              <a:solidFill>
                <a:srgbClr val="12364E"/>
              </a:solidFill>
              <a:latin typeface="Arial" panose="020B0604020202020204" pitchFamily="34" charset="0"/>
              <a:cs typeface="Arial" panose="020B0604020202020204" pitchFamily="34" charset="0"/>
            </a:endParaRPr>
          </a:p>
          <a:p>
            <a:pPr lvl="0">
              <a:lnSpc>
                <a:spcPct val="90000"/>
              </a:lnSpc>
              <a:spcBef>
                <a:spcPts val="1000"/>
              </a:spcBef>
            </a:pPr>
            <a:r>
              <a:rPr lang="en-US" dirty="0">
                <a:solidFill>
                  <a:srgbClr val="12364E"/>
                </a:solidFill>
                <a:latin typeface="Arial" panose="020B0604020202020204" pitchFamily="34" charset="0"/>
                <a:cs typeface="Arial" panose="020B0604020202020204" pitchFamily="34" charset="0"/>
              </a:rPr>
              <a:t>Open Meetings and Public Records guides in your materials.   </a:t>
            </a:r>
          </a:p>
        </p:txBody>
      </p:sp>
    </p:spTree>
    <p:extLst>
      <p:ext uri="{BB962C8B-B14F-4D97-AF65-F5344CB8AC3E}">
        <p14:creationId xmlns:p14="http://schemas.microsoft.com/office/powerpoint/2010/main" val="21567773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25</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340708" y="1538547"/>
            <a:ext cx="9677400" cy="954107"/>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Conflicts – State Law</a:t>
            </a:r>
          </a:p>
          <a:p>
            <a:pPr algn="ctr"/>
            <a:r>
              <a:rPr lang="en-US" sz="2400" b="1" dirty="0">
                <a:solidFill>
                  <a:srgbClr val="12364E"/>
                </a:solidFill>
                <a:latin typeface="Arial" panose="020B0604020202020204" pitchFamily="34" charset="0"/>
                <a:cs typeface="Arial" panose="020B0604020202020204" pitchFamily="34" charset="0"/>
              </a:rPr>
              <a:t> </a:t>
            </a:r>
          </a:p>
        </p:txBody>
      </p:sp>
      <p:sp>
        <p:nvSpPr>
          <p:cNvPr id="7" name="TextBox 6"/>
          <p:cNvSpPr txBox="1"/>
          <p:nvPr/>
        </p:nvSpPr>
        <p:spPr>
          <a:xfrm>
            <a:off x="533400" y="2321383"/>
            <a:ext cx="8119798" cy="2962862"/>
          </a:xfrm>
          <a:prstGeom prst="rect">
            <a:avLst/>
          </a:prstGeom>
          <a:noFill/>
        </p:spPr>
        <p:txBody>
          <a:bodyPr wrap="square" rtlCol="0">
            <a:spAutoFit/>
          </a:bodyPr>
          <a:lstStyle/>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No local public official may use his or her public position or office to obtain financial gain or anything of substantial value for the private benefit of himself or herself or his or her immediate family, or for an organization with which he or she is associated. Wis. Stat. 19.59(1)(a)</a:t>
            </a:r>
          </a:p>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Translation - you can’t use your position to benefit yourself or a company you’re associated with. Associated is defined as “organization in which an individual or a member of his or her immediate family is a director, officer, or trustee, or owns or controls, directly or indirectly, and severally or in the aggregate, at least 10 percent of the outstanding equity or of which an individual or a member of his or her immediate family is an authorized representative or agent.” </a:t>
            </a:r>
          </a:p>
        </p:txBody>
      </p:sp>
    </p:spTree>
    <p:extLst>
      <p:ext uri="{BB962C8B-B14F-4D97-AF65-F5344CB8AC3E}">
        <p14:creationId xmlns:p14="http://schemas.microsoft.com/office/powerpoint/2010/main" val="40599586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26</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245401" y="1567329"/>
            <a:ext cx="9677400" cy="954107"/>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Fitchburg Ordinances</a:t>
            </a:r>
          </a:p>
          <a:p>
            <a:pPr algn="ctr"/>
            <a:r>
              <a:rPr lang="en-US" sz="2400" b="1" dirty="0">
                <a:solidFill>
                  <a:srgbClr val="12364E"/>
                </a:solidFill>
                <a:latin typeface="Arial" panose="020B0604020202020204" pitchFamily="34" charset="0"/>
                <a:cs typeface="Arial" panose="020B0604020202020204" pitchFamily="34" charset="0"/>
              </a:rPr>
              <a:t> </a:t>
            </a:r>
          </a:p>
        </p:txBody>
      </p:sp>
      <p:sp>
        <p:nvSpPr>
          <p:cNvPr id="7" name="TextBox 6"/>
          <p:cNvSpPr txBox="1"/>
          <p:nvPr/>
        </p:nvSpPr>
        <p:spPr>
          <a:xfrm>
            <a:off x="533400" y="2399968"/>
            <a:ext cx="8119798" cy="4150880"/>
          </a:xfrm>
          <a:prstGeom prst="rect">
            <a:avLst/>
          </a:prstGeom>
          <a:noFill/>
        </p:spPr>
        <p:txBody>
          <a:bodyPr wrap="square" rtlCol="0">
            <a:spAutoFit/>
          </a:bodyPr>
          <a:lstStyle/>
          <a:p>
            <a:pPr lvl="0">
              <a:lnSpc>
                <a:spcPct val="90000"/>
              </a:lnSpc>
              <a:spcBef>
                <a:spcPts val="1000"/>
              </a:spcBef>
            </a:pPr>
            <a:r>
              <a:rPr lang="en-US" sz="2000" dirty="0">
                <a:solidFill>
                  <a:srgbClr val="12364E"/>
                </a:solidFill>
                <a:latin typeface="Arial" panose="020B0604020202020204" pitchFamily="34" charset="0"/>
                <a:cs typeface="Arial" panose="020B0604020202020204" pitchFamily="34" charset="0"/>
              </a:rPr>
              <a:t> </a:t>
            </a:r>
            <a:r>
              <a:rPr lang="en-US" b="1" dirty="0">
                <a:solidFill>
                  <a:srgbClr val="12364E"/>
                </a:solidFill>
                <a:latin typeface="Arial" panose="020B0604020202020204" pitchFamily="34" charset="0"/>
                <a:cs typeface="Arial" panose="020B0604020202020204" pitchFamily="34" charset="0"/>
              </a:rPr>
              <a:t>Sec. 14-31. - Incompatible activities generally.</a:t>
            </a:r>
          </a:p>
          <a:p>
            <a:pPr lvl="0" fontAlgn="ctr">
              <a:lnSpc>
                <a:spcPct val="90000"/>
              </a:lnSpc>
              <a:spcBef>
                <a:spcPts val="1000"/>
              </a:spcBef>
            </a:pPr>
            <a:r>
              <a:rPr lang="en-US" dirty="0">
                <a:solidFill>
                  <a:srgbClr val="12364E"/>
                </a:solidFill>
                <a:latin typeface="Arial" panose="020B0604020202020204" pitchFamily="34" charset="0"/>
                <a:cs typeface="Arial" panose="020B0604020202020204" pitchFamily="34" charset="0"/>
              </a:rPr>
              <a:t>No official or employee, whether paid or unpaid, shall engage in any business or transaction or shall have a financial or other personal interest, direct or indirect, which is incompatible with the proper discharge of official duties in the public interest. Personal as distinguished from financial interests include an interest arising from blood or marriage relationships or close business or political association. Specific conflicts of interest are enumerated in this article for the guidance of officials and employees.</a:t>
            </a:r>
            <a:endParaRPr lang="en-US" b="1" dirty="0">
              <a:solidFill>
                <a:srgbClr val="12364E"/>
              </a:solidFill>
              <a:latin typeface="Arial" panose="020B0604020202020204" pitchFamily="34" charset="0"/>
              <a:cs typeface="Arial" panose="020B0604020202020204" pitchFamily="34" charset="0"/>
            </a:endParaRPr>
          </a:p>
          <a:p>
            <a:pPr lvl="0" fontAlgn="ctr">
              <a:lnSpc>
                <a:spcPct val="90000"/>
              </a:lnSpc>
              <a:spcBef>
                <a:spcPts val="1000"/>
              </a:spcBef>
            </a:pPr>
            <a:r>
              <a:rPr lang="en-US" b="1" dirty="0">
                <a:solidFill>
                  <a:srgbClr val="12364E"/>
                </a:solidFill>
                <a:latin typeface="Arial" panose="020B0604020202020204" pitchFamily="34" charset="0"/>
                <a:cs typeface="Arial" panose="020B0604020202020204" pitchFamily="34" charset="0"/>
              </a:rPr>
              <a:t>Sec. 14-33. - Disclosure of confidential information.</a:t>
            </a:r>
          </a:p>
          <a:p>
            <a:pPr lvl="0" fontAlgn="ctr">
              <a:lnSpc>
                <a:spcPct val="90000"/>
              </a:lnSpc>
              <a:spcBef>
                <a:spcPts val="1000"/>
              </a:spcBef>
            </a:pPr>
            <a:r>
              <a:rPr lang="en-US" dirty="0">
                <a:solidFill>
                  <a:srgbClr val="12364E"/>
                </a:solidFill>
                <a:latin typeface="Arial" panose="020B0604020202020204" pitchFamily="34" charset="0"/>
                <a:cs typeface="Arial" panose="020B0604020202020204" pitchFamily="34" charset="0"/>
              </a:rPr>
              <a:t>No official or employee shall, without proper legal authorization, disclose confidential information concerning the property, government, or affairs of the city, nor shall such information be used to advance the financial or other private interest of the official, employee or others.</a:t>
            </a:r>
          </a:p>
          <a:p>
            <a:pPr marL="228600" lvl="0" indent="-228600">
              <a:lnSpc>
                <a:spcPct val="90000"/>
              </a:lnSpc>
              <a:spcBef>
                <a:spcPts val="1000"/>
              </a:spcBef>
              <a:buFont typeface="Arial" panose="020B0604020202020204" pitchFamily="34" charset="0"/>
              <a:buChar char="•"/>
            </a:pPr>
            <a:endParaRPr lang="en-US" sz="2000" dirty="0">
              <a:solidFill>
                <a:srgbClr val="12364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627699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27</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245401" y="1567329"/>
            <a:ext cx="9677400" cy="954107"/>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Fitchburg Ordinances - Continued</a:t>
            </a:r>
          </a:p>
          <a:p>
            <a:pPr algn="ctr"/>
            <a:r>
              <a:rPr lang="en-US" sz="2400" b="1" dirty="0">
                <a:solidFill>
                  <a:srgbClr val="12364E"/>
                </a:solidFill>
                <a:latin typeface="Arial" panose="020B0604020202020204" pitchFamily="34" charset="0"/>
                <a:cs typeface="Arial" panose="020B0604020202020204" pitchFamily="34" charset="0"/>
              </a:rPr>
              <a:t> </a:t>
            </a:r>
          </a:p>
        </p:txBody>
      </p:sp>
      <p:sp>
        <p:nvSpPr>
          <p:cNvPr id="7" name="TextBox 6"/>
          <p:cNvSpPr txBox="1"/>
          <p:nvPr/>
        </p:nvSpPr>
        <p:spPr>
          <a:xfrm>
            <a:off x="533400" y="2463654"/>
            <a:ext cx="8119798" cy="3375283"/>
          </a:xfrm>
          <a:prstGeom prst="rect">
            <a:avLst/>
          </a:prstGeom>
          <a:noFill/>
        </p:spPr>
        <p:txBody>
          <a:bodyPr wrap="square" rtlCol="0">
            <a:spAutoFit/>
          </a:bodyPr>
          <a:lstStyle/>
          <a:p>
            <a:pPr marL="228600" lvl="0" indent="-228600" fontAlgn="ctr">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 </a:t>
            </a:r>
            <a:r>
              <a:rPr lang="en-US" b="1" dirty="0">
                <a:solidFill>
                  <a:srgbClr val="12364E"/>
                </a:solidFill>
                <a:latin typeface="Arial" panose="020B0604020202020204" pitchFamily="34" charset="0"/>
                <a:cs typeface="Arial" panose="020B0604020202020204" pitchFamily="34" charset="0"/>
              </a:rPr>
              <a:t> Sec. 14-34. - Gifts and favors.</a:t>
            </a:r>
          </a:p>
          <a:p>
            <a:pPr lvl="0">
              <a:lnSpc>
                <a:spcPct val="90000"/>
              </a:lnSpc>
              <a:spcBef>
                <a:spcPts val="1000"/>
              </a:spcBef>
            </a:pPr>
            <a:r>
              <a:rPr lang="en-US" dirty="0">
                <a:solidFill>
                  <a:srgbClr val="12364E"/>
                </a:solidFill>
                <a:latin typeface="Arial" panose="020B0604020202020204" pitchFamily="34" charset="0"/>
                <a:cs typeface="Arial" panose="020B0604020202020204" pitchFamily="34" charset="0"/>
              </a:rPr>
              <a:t>(a)No official or employee shall accept any gift, whether in the form of service, loan, thing, or promise, from any person which to his/her knowledge is interested directly or indirectly in any manner whatsoever in business dealings with the city.</a:t>
            </a:r>
          </a:p>
          <a:p>
            <a:pPr lvl="0">
              <a:lnSpc>
                <a:spcPct val="90000"/>
              </a:lnSpc>
              <a:spcBef>
                <a:spcPts val="1000"/>
              </a:spcBef>
            </a:pPr>
            <a:r>
              <a:rPr lang="en-US" dirty="0">
                <a:solidFill>
                  <a:srgbClr val="12364E"/>
                </a:solidFill>
                <a:latin typeface="Arial" panose="020B0604020202020204" pitchFamily="34" charset="0"/>
                <a:cs typeface="Arial" panose="020B0604020202020204" pitchFamily="34" charset="0"/>
              </a:rPr>
              <a:t>(b) No city public official or employee may use a public position or office to obtain financial gain or anything of substantial value for the private benefit of himself/herself or his/her immediate family or for an organization with which he/she has a financial interest.</a:t>
            </a:r>
          </a:p>
          <a:p>
            <a:pPr lvl="0">
              <a:lnSpc>
                <a:spcPct val="90000"/>
              </a:lnSpc>
              <a:spcBef>
                <a:spcPts val="1000"/>
              </a:spcBef>
            </a:pPr>
            <a:endParaRPr lang="en-US" dirty="0">
              <a:solidFill>
                <a:srgbClr val="12364E"/>
              </a:solidFill>
              <a:latin typeface="Arial" panose="020B0604020202020204" pitchFamily="34" charset="0"/>
              <a:cs typeface="Arial" panose="020B0604020202020204" pitchFamily="34" charset="0"/>
            </a:endParaRPr>
          </a:p>
          <a:p>
            <a:pPr marL="228600" lvl="0" indent="-228600">
              <a:lnSpc>
                <a:spcPct val="90000"/>
              </a:lnSpc>
              <a:spcBef>
                <a:spcPts val="1000"/>
              </a:spcBef>
              <a:buFont typeface="Arial" panose="020B0604020202020204" pitchFamily="34" charset="0"/>
              <a:buChar char="•"/>
            </a:pPr>
            <a:endParaRPr lang="en-US" sz="2000" dirty="0">
              <a:solidFill>
                <a:srgbClr val="12364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456698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28</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245401" y="1567329"/>
            <a:ext cx="9677400" cy="954107"/>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Fitchburg Ordinances - Continued</a:t>
            </a:r>
          </a:p>
          <a:p>
            <a:pPr algn="ctr"/>
            <a:r>
              <a:rPr lang="en-US" sz="2400" b="1" dirty="0">
                <a:solidFill>
                  <a:srgbClr val="12364E"/>
                </a:solidFill>
                <a:latin typeface="Arial" panose="020B0604020202020204" pitchFamily="34" charset="0"/>
                <a:cs typeface="Arial" panose="020B0604020202020204" pitchFamily="34" charset="0"/>
              </a:rPr>
              <a:t> </a:t>
            </a:r>
          </a:p>
        </p:txBody>
      </p:sp>
      <p:sp>
        <p:nvSpPr>
          <p:cNvPr id="7" name="TextBox 6"/>
          <p:cNvSpPr txBox="1"/>
          <p:nvPr/>
        </p:nvSpPr>
        <p:spPr>
          <a:xfrm>
            <a:off x="533400" y="2463654"/>
            <a:ext cx="8119798" cy="3212161"/>
          </a:xfrm>
          <a:prstGeom prst="rect">
            <a:avLst/>
          </a:prstGeom>
          <a:noFill/>
        </p:spPr>
        <p:txBody>
          <a:bodyPr wrap="square" rtlCol="0">
            <a:spAutoFit/>
          </a:bodyPr>
          <a:lstStyle/>
          <a:p>
            <a:pPr lvl="0" fontAlgn="ctr">
              <a:lnSpc>
                <a:spcPct val="90000"/>
              </a:lnSpc>
              <a:spcBef>
                <a:spcPts val="1000"/>
              </a:spcBef>
            </a:pPr>
            <a:r>
              <a:rPr lang="en-US" b="1" dirty="0">
                <a:solidFill>
                  <a:srgbClr val="12364E"/>
                </a:solidFill>
                <a:latin typeface="Arial" panose="020B0604020202020204" pitchFamily="34" charset="0"/>
                <a:cs typeface="Arial" panose="020B0604020202020204" pitchFamily="34" charset="0"/>
              </a:rPr>
              <a:t>Sec. 14-38. - Event attendance.</a:t>
            </a:r>
          </a:p>
          <a:p>
            <a:pPr lvl="0">
              <a:lnSpc>
                <a:spcPct val="90000"/>
              </a:lnSpc>
              <a:spcBef>
                <a:spcPts val="1000"/>
              </a:spcBef>
            </a:pPr>
            <a:r>
              <a:rPr lang="en-US" dirty="0">
                <a:solidFill>
                  <a:srgbClr val="12364E"/>
                </a:solidFill>
                <a:latin typeface="Arial" panose="020B0604020202020204" pitchFamily="34" charset="0"/>
                <a:cs typeface="Arial" panose="020B0604020202020204" pitchFamily="34" charset="0"/>
              </a:rPr>
              <a:t>The common council declares that it is in the public interest for city employees and city public officials to attend the following events: ribbon cuttings, grand openings, seminars, workshops, conferences, and Fitchburg Business Appreciation luncheons. As such, notwithstanding</a:t>
            </a:r>
            <a:r>
              <a:rPr lang="en-US" u="sng" dirty="0">
                <a:solidFill>
                  <a:srgbClr val="12364E"/>
                </a:solidFill>
                <a:latin typeface="Arial" panose="020B0604020202020204" pitchFamily="34" charset="0"/>
                <a:cs typeface="Arial" panose="020B0604020202020204" pitchFamily="34" charset="0"/>
                <a:hlinkClick r:id="rId4"/>
              </a:rPr>
              <a:t> section 14-34</a:t>
            </a:r>
            <a:r>
              <a:rPr lang="en-US" dirty="0">
                <a:solidFill>
                  <a:srgbClr val="12364E"/>
                </a:solidFill>
                <a:latin typeface="Arial" panose="020B0604020202020204" pitchFamily="34" charset="0"/>
                <a:cs typeface="Arial" panose="020B0604020202020204" pitchFamily="34" charset="0"/>
              </a:rPr>
              <a:t>, city employees and city public officials may attend such events and may accept food and beverages incidentally served at such events along with small items such as cups and t-shirts of nominal value. Additionally, city employees and city public officials may accept food, beverage, and other items of nominal value incidental to events that are deemed to be in the public interest by the mayor and the city administrator or as expressly authorized by the common council.</a:t>
            </a:r>
          </a:p>
        </p:txBody>
      </p:sp>
    </p:spTree>
    <p:extLst>
      <p:ext uri="{BB962C8B-B14F-4D97-AF65-F5344CB8AC3E}">
        <p14:creationId xmlns:p14="http://schemas.microsoft.com/office/powerpoint/2010/main" val="19215441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29</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685800" y="1712255"/>
            <a:ext cx="9677400" cy="954107"/>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Summary</a:t>
            </a:r>
          </a:p>
          <a:p>
            <a:pPr algn="ctr"/>
            <a:r>
              <a:rPr lang="en-US" sz="2400" b="1" dirty="0">
                <a:solidFill>
                  <a:srgbClr val="12364E"/>
                </a:solidFill>
                <a:latin typeface="Arial" panose="020B0604020202020204" pitchFamily="34" charset="0"/>
                <a:cs typeface="Arial" panose="020B0604020202020204" pitchFamily="34" charset="0"/>
              </a:rPr>
              <a:t> </a:t>
            </a:r>
          </a:p>
        </p:txBody>
      </p:sp>
      <p:sp>
        <p:nvSpPr>
          <p:cNvPr id="7" name="TextBox 6"/>
          <p:cNvSpPr txBox="1"/>
          <p:nvPr/>
        </p:nvSpPr>
        <p:spPr>
          <a:xfrm>
            <a:off x="533400" y="2623572"/>
            <a:ext cx="8119798" cy="2350387"/>
          </a:xfrm>
          <a:prstGeom prst="rect">
            <a:avLst/>
          </a:prstGeom>
          <a:noFill/>
        </p:spPr>
        <p:txBody>
          <a:bodyPr wrap="square" rtlCol="0">
            <a:spAutoFit/>
          </a:bodyPr>
          <a:lstStyle/>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Chapter 14 Fitchburg Ordinances is in your materials. </a:t>
            </a:r>
          </a:p>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If recusing yourself, abstain from participation in discussion</a:t>
            </a:r>
          </a:p>
          <a:p>
            <a:pPr marL="685800" lvl="1"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Perceived conflicts of interest</a:t>
            </a:r>
          </a:p>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Gifts – when appropriate	</a:t>
            </a:r>
          </a:p>
          <a:p>
            <a:pPr marL="685800" lvl="1"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Are they offered to you because of your position on the Council? </a:t>
            </a:r>
          </a:p>
          <a:p>
            <a:pPr marL="1143000" lvl="2"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Decline if yes</a:t>
            </a:r>
          </a:p>
          <a:p>
            <a:pPr marL="1143000" lvl="2"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Ok to accept if they’re offered to the community at large</a:t>
            </a:r>
          </a:p>
        </p:txBody>
      </p:sp>
    </p:spTree>
    <p:extLst>
      <p:ext uri="{BB962C8B-B14F-4D97-AF65-F5344CB8AC3E}">
        <p14:creationId xmlns:p14="http://schemas.microsoft.com/office/powerpoint/2010/main" val="1291356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3</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556901" y="1752600"/>
            <a:ext cx="9677400" cy="1446550"/>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Wisconsin Open Meetings Law </a:t>
            </a:r>
          </a:p>
          <a:p>
            <a:pPr algn="ctr"/>
            <a:r>
              <a:rPr lang="en-US" sz="3200" b="1" dirty="0">
                <a:solidFill>
                  <a:srgbClr val="12364E"/>
                </a:solidFill>
                <a:latin typeface="Arial" panose="020B0604020202020204" pitchFamily="34" charset="0"/>
                <a:cs typeface="Arial" panose="020B0604020202020204" pitchFamily="34" charset="0"/>
              </a:rPr>
              <a:t>Wis. Stat. §§ 19.81 to 19.98  </a:t>
            </a:r>
          </a:p>
          <a:p>
            <a:pPr algn="ctr"/>
            <a:r>
              <a:rPr lang="en-US" sz="2400" b="1" dirty="0">
                <a:solidFill>
                  <a:srgbClr val="12364E"/>
                </a:solidFill>
                <a:latin typeface="Arial" panose="020B0604020202020204" pitchFamily="34" charset="0"/>
                <a:cs typeface="Arial" panose="020B0604020202020204" pitchFamily="34" charset="0"/>
              </a:rPr>
              <a:t> </a:t>
            </a:r>
          </a:p>
        </p:txBody>
      </p:sp>
      <p:sp>
        <p:nvSpPr>
          <p:cNvPr id="3" name="TextBox 2"/>
          <p:cNvSpPr txBox="1"/>
          <p:nvPr/>
        </p:nvSpPr>
        <p:spPr>
          <a:xfrm>
            <a:off x="457200" y="3048000"/>
            <a:ext cx="7861980" cy="2585323"/>
          </a:xfrm>
          <a:prstGeom prst="rect">
            <a:avLst/>
          </a:prstGeom>
          <a:noFill/>
        </p:spPr>
        <p:txBody>
          <a:bodyPr wrap="square" rtlCol="0">
            <a:spAutoFit/>
          </a:bodyPr>
          <a:lstStyle/>
          <a:p>
            <a:r>
              <a:rPr lang="en-US" dirty="0">
                <a:solidFill>
                  <a:srgbClr val="12364E"/>
                </a:solidFill>
                <a:latin typeface="Arial" panose="020B0604020202020204" pitchFamily="34" charset="0"/>
                <a:cs typeface="Arial" panose="020B0604020202020204" pitchFamily="34" charset="0"/>
              </a:rPr>
              <a:t>Generally, the open meetings law requires that all meetings of governmental bodies: </a:t>
            </a:r>
          </a:p>
          <a:p>
            <a:endParaRPr lang="en-US" dirty="0">
              <a:solidFill>
                <a:srgbClr val="12364E"/>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must be preceded by </a:t>
            </a:r>
            <a:r>
              <a:rPr lang="en-US" b="1" dirty="0">
                <a:solidFill>
                  <a:srgbClr val="12364E"/>
                </a:solidFill>
                <a:latin typeface="Arial" panose="020B0604020202020204" pitchFamily="34" charset="0"/>
                <a:cs typeface="Arial" panose="020B0604020202020204" pitchFamily="34" charset="0"/>
              </a:rPr>
              <a:t>public notice</a:t>
            </a:r>
            <a:r>
              <a:rPr lang="en-US" dirty="0">
                <a:solidFill>
                  <a:srgbClr val="12364E"/>
                </a:solidFill>
                <a:latin typeface="Arial" panose="020B0604020202020204" pitchFamily="34" charset="0"/>
                <a:cs typeface="Arial" panose="020B0604020202020204" pitchFamily="34" charset="0"/>
              </a:rPr>
              <a:t>; </a:t>
            </a:r>
          </a:p>
          <a:p>
            <a:r>
              <a:rPr lang="en-US" dirty="0">
                <a:solidFill>
                  <a:srgbClr val="12364E"/>
                </a:solidFill>
                <a:latin typeface="Arial" panose="020B0604020202020204" pitchFamily="34" charset="0"/>
                <a:cs typeface="Arial" panose="020B0604020202020204" pitchFamily="34" charset="0"/>
              </a:rPr>
              <a:t>	AND </a:t>
            </a:r>
          </a:p>
          <a:p>
            <a:pPr marL="285750" indent="-285750">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must be held in a place that is </a:t>
            </a:r>
            <a:r>
              <a:rPr lang="en-US" b="1" dirty="0">
                <a:solidFill>
                  <a:srgbClr val="12364E"/>
                </a:solidFill>
                <a:latin typeface="Arial" panose="020B0604020202020204" pitchFamily="34" charset="0"/>
                <a:cs typeface="Arial" panose="020B0604020202020204" pitchFamily="34" charset="0"/>
              </a:rPr>
              <a:t>open</a:t>
            </a:r>
            <a:r>
              <a:rPr lang="en-US" dirty="0">
                <a:solidFill>
                  <a:srgbClr val="12364E"/>
                </a:solidFill>
                <a:latin typeface="Arial" panose="020B0604020202020204" pitchFamily="34" charset="0"/>
                <a:cs typeface="Arial" panose="020B0604020202020204" pitchFamily="34" charset="0"/>
              </a:rPr>
              <a:t> and </a:t>
            </a:r>
            <a:r>
              <a:rPr lang="en-US" b="1" dirty="0">
                <a:solidFill>
                  <a:srgbClr val="12364E"/>
                </a:solidFill>
                <a:latin typeface="Arial" panose="020B0604020202020204" pitchFamily="34" charset="0"/>
                <a:cs typeface="Arial" panose="020B0604020202020204" pitchFamily="34" charset="0"/>
              </a:rPr>
              <a:t>reasonably accessible </a:t>
            </a:r>
            <a:r>
              <a:rPr lang="en-US" dirty="0">
                <a:solidFill>
                  <a:srgbClr val="12364E"/>
                </a:solidFill>
                <a:latin typeface="Arial" panose="020B0604020202020204" pitchFamily="34" charset="0"/>
                <a:cs typeface="Arial" panose="020B0604020202020204" pitchFamily="34" charset="0"/>
              </a:rPr>
              <a:t>to all members of the public</a:t>
            </a:r>
          </a:p>
          <a:p>
            <a:pPr lvl="1"/>
            <a:r>
              <a:rPr lang="en-US" dirty="0">
                <a:solidFill>
                  <a:srgbClr val="12364E"/>
                </a:solidFill>
                <a:latin typeface="Arial" panose="020B0604020202020204" pitchFamily="34" charset="0"/>
                <a:cs typeface="Arial" panose="020B0604020202020204" pitchFamily="34" charset="0"/>
              </a:rPr>
              <a:t>(except in </a:t>
            </a:r>
            <a:r>
              <a:rPr lang="en-US" b="1" dirty="0">
                <a:solidFill>
                  <a:srgbClr val="12364E"/>
                </a:solidFill>
                <a:latin typeface="Arial" panose="020B0604020202020204" pitchFamily="34" charset="0"/>
                <a:cs typeface="Arial" panose="020B0604020202020204" pitchFamily="34" charset="0"/>
              </a:rPr>
              <a:t>limited</a:t>
            </a:r>
            <a:r>
              <a:rPr lang="en-US" dirty="0">
                <a:solidFill>
                  <a:srgbClr val="12364E"/>
                </a:solidFill>
                <a:latin typeface="Arial" panose="020B0604020202020204" pitchFamily="34" charset="0"/>
                <a:cs typeface="Arial" panose="020B0604020202020204" pitchFamily="34" charset="0"/>
              </a:rPr>
              <a:t> situations in which a </a:t>
            </a:r>
            <a:r>
              <a:rPr lang="en-US" b="1" dirty="0">
                <a:solidFill>
                  <a:srgbClr val="12364E"/>
                </a:solidFill>
                <a:latin typeface="Arial" panose="020B0604020202020204" pitchFamily="34" charset="0"/>
                <a:cs typeface="Arial" panose="020B0604020202020204" pitchFamily="34" charset="0"/>
              </a:rPr>
              <a:t>closed session</a:t>
            </a:r>
            <a:r>
              <a:rPr lang="en-US" dirty="0">
                <a:solidFill>
                  <a:srgbClr val="12364E"/>
                </a:solidFill>
                <a:latin typeface="Arial" panose="020B0604020202020204" pitchFamily="34" charset="0"/>
                <a:cs typeface="Arial" panose="020B0604020202020204" pitchFamily="34" charset="0"/>
              </a:rPr>
              <a:t> is specifically authorized)</a:t>
            </a:r>
          </a:p>
        </p:txBody>
      </p:sp>
    </p:spTree>
    <p:extLst>
      <p:ext uri="{BB962C8B-B14F-4D97-AF65-F5344CB8AC3E}">
        <p14:creationId xmlns:p14="http://schemas.microsoft.com/office/powerpoint/2010/main" val="16348942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30</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245401" y="1567329"/>
            <a:ext cx="9677400" cy="1446550"/>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League of Wisconsin Municipalities </a:t>
            </a:r>
          </a:p>
          <a:p>
            <a:pPr algn="ctr"/>
            <a:r>
              <a:rPr lang="en-US" sz="3200" b="1" dirty="0">
                <a:solidFill>
                  <a:srgbClr val="12364E"/>
                </a:solidFill>
                <a:latin typeface="Arial" panose="020B0604020202020204" pitchFamily="34" charset="0"/>
                <a:cs typeface="Arial" panose="020B0604020202020204" pitchFamily="34" charset="0"/>
              </a:rPr>
              <a:t>Collaboration</a:t>
            </a:r>
          </a:p>
          <a:p>
            <a:pPr algn="ctr"/>
            <a:r>
              <a:rPr lang="en-US" sz="2400" b="1" dirty="0">
                <a:solidFill>
                  <a:srgbClr val="12364E"/>
                </a:solidFill>
                <a:latin typeface="Arial" panose="020B0604020202020204" pitchFamily="34" charset="0"/>
                <a:cs typeface="Arial" panose="020B0604020202020204" pitchFamily="34" charset="0"/>
              </a:rPr>
              <a:t> </a:t>
            </a:r>
          </a:p>
        </p:txBody>
      </p:sp>
      <p:sp>
        <p:nvSpPr>
          <p:cNvPr id="2" name="TextBox 1">
            <a:extLst>
              <a:ext uri="{FF2B5EF4-FFF2-40B4-BE49-F238E27FC236}">
                <a16:creationId xmlns:a16="http://schemas.microsoft.com/office/drawing/2014/main" id="{7FDA4B5C-85A6-10A2-7AAB-216C01EF84F8}"/>
              </a:ext>
            </a:extLst>
          </p:cNvPr>
          <p:cNvSpPr txBox="1"/>
          <p:nvPr/>
        </p:nvSpPr>
        <p:spPr>
          <a:xfrm>
            <a:off x="304800" y="2819400"/>
            <a:ext cx="8610600" cy="3970318"/>
          </a:xfrm>
          <a:prstGeom prst="rect">
            <a:avLst/>
          </a:prstGeom>
          <a:noFill/>
        </p:spPr>
        <p:txBody>
          <a:bodyPr wrap="square" rtlCol="0">
            <a:spAutoFit/>
          </a:bodyPr>
          <a:lstStyle/>
          <a:p>
            <a:pPr algn="l"/>
            <a:r>
              <a:rPr lang="en-US" sz="1400" b="0" i="1" dirty="0">
                <a:solidFill>
                  <a:srgbClr val="12364E"/>
                </a:solidFill>
                <a:effectLst/>
                <a:latin typeface="Arial" panose="020B0604020202020204" pitchFamily="34" charset="0"/>
                <a:cs typeface="Arial" panose="020B0604020202020204" pitchFamily="34" charset="0"/>
              </a:rPr>
              <a:t>Informed consent.</a:t>
            </a:r>
            <a:endParaRPr lang="en-US" sz="1400" b="0" i="0" dirty="0">
              <a:solidFill>
                <a:srgbClr val="12364E"/>
              </a:solidFill>
              <a:effectLst/>
              <a:latin typeface="Arial" panose="020B0604020202020204" pitchFamily="34" charset="0"/>
              <a:cs typeface="Arial" panose="020B0604020202020204" pitchFamily="34" charset="0"/>
            </a:endParaRPr>
          </a:p>
          <a:p>
            <a:pPr marL="342900" indent="-342900" algn="l">
              <a:buAutoNum type="arabicParenBoth"/>
            </a:pPr>
            <a:r>
              <a:rPr lang="en-US" sz="1400" b="0" i="0" dirty="0">
                <a:solidFill>
                  <a:srgbClr val="12364E"/>
                </a:solidFill>
                <a:effectLst/>
                <a:latin typeface="Arial" panose="020B0604020202020204" pitchFamily="34" charset="0"/>
                <a:cs typeface="Arial" panose="020B0604020202020204" pitchFamily="34" charset="0"/>
              </a:rPr>
              <a:t>Pursuant to this subsection, the common council provides informed consent on behalf of the city for the city attorney and such assistants as may be appointed, to release information, including information which may not be available to the public at the time of release, for the purposes of consulting and collaborating with other municipal attorneys or other legal resources for the benefit of the city. This informed consent includes but is not limited to participation with legal listservs, joint meetings or conferences with other attorneys, and individual consultations with other attorneys with expertise in the subject matter or legal interests similar to those of the city.</a:t>
            </a:r>
          </a:p>
          <a:p>
            <a:pPr marL="342900" indent="-342900" algn="l">
              <a:buAutoNum type="arabicParenBoth"/>
            </a:pPr>
            <a:r>
              <a:rPr lang="en-US" sz="1400" b="0" i="0" dirty="0">
                <a:solidFill>
                  <a:srgbClr val="12364E"/>
                </a:solidFill>
                <a:effectLst/>
                <a:latin typeface="Arial" panose="020B0604020202020204" pitchFamily="34" charset="0"/>
                <a:cs typeface="Arial" panose="020B0604020202020204" pitchFamily="34" charset="0"/>
              </a:rPr>
              <a:t>This section shall not provide informed consent for the city attorney to release confidential information relating to the representation of the city where communication of the information would disadvantage the city's legal position or where communication of the information is likely to result in that information being conveyed to a party that is adverse to the city in the particular matter related to the information or to that party's legal counsel.</a:t>
            </a:r>
          </a:p>
          <a:p>
            <a:pPr marL="342900" indent="-342900" algn="l">
              <a:buAutoNum type="arabicParenBoth"/>
            </a:pPr>
            <a:r>
              <a:rPr lang="en-US" sz="1400" b="0" i="0" dirty="0">
                <a:solidFill>
                  <a:srgbClr val="12364E"/>
                </a:solidFill>
                <a:effectLst/>
                <a:latin typeface="Arial" panose="020B0604020202020204" pitchFamily="34" charset="0"/>
                <a:cs typeface="Arial" panose="020B0604020202020204" pitchFamily="34" charset="0"/>
              </a:rPr>
              <a:t>In specific instances where the office of the city attorney deems it necessary to seek more specific informed consent regarding communication of information due to the requirements of subsection (2) or due to other obligations of the city attorney under the rules of professional conduct for attorneys or to other factors or circumstances, the city attorney may seek such informed consent from the mayor.</a:t>
            </a:r>
          </a:p>
          <a:p>
            <a:endParaRPr lang="en-US"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051846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31</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340708" y="1672122"/>
            <a:ext cx="9677400" cy="954107"/>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Robert Who?</a:t>
            </a:r>
          </a:p>
          <a:p>
            <a:pPr algn="ctr"/>
            <a:r>
              <a:rPr lang="en-US" sz="2400" b="1" dirty="0">
                <a:solidFill>
                  <a:srgbClr val="12364E"/>
                </a:solidFill>
                <a:latin typeface="Arial" panose="020B0604020202020204" pitchFamily="34" charset="0"/>
                <a:cs typeface="Arial" panose="020B0604020202020204" pitchFamily="34" charset="0"/>
              </a:rPr>
              <a:t> </a:t>
            </a:r>
          </a:p>
        </p:txBody>
      </p:sp>
      <p:sp>
        <p:nvSpPr>
          <p:cNvPr id="3" name="TextBox 2"/>
          <p:cNvSpPr txBox="1"/>
          <p:nvPr/>
        </p:nvSpPr>
        <p:spPr>
          <a:xfrm>
            <a:off x="457200" y="3048000"/>
            <a:ext cx="7861980" cy="2677656"/>
          </a:xfrm>
          <a:prstGeom prst="rect">
            <a:avLst/>
          </a:prstGeom>
          <a:noFill/>
        </p:spPr>
        <p:txBody>
          <a:bodyPr wrap="square" rtlCol="0">
            <a:spAutoFit/>
          </a:bodyPr>
          <a:lstStyle/>
          <a:p>
            <a:pPr marL="285750" indent="-285750">
              <a:buFont typeface="Arial" panose="020B0604020202020204" pitchFamily="34" charset="0"/>
              <a:buChar char="•"/>
            </a:pPr>
            <a:r>
              <a:rPr lang="en-US" altLang="en-US" sz="2800" dirty="0">
                <a:solidFill>
                  <a:srgbClr val="12364E"/>
                </a:solidFill>
                <a:latin typeface="Arial" panose="020B0604020202020204" pitchFamily="34" charset="0"/>
                <a:cs typeface="Arial" panose="020B0604020202020204" pitchFamily="34" charset="0"/>
              </a:rPr>
              <a:t>General Henry Martyn Robert (1837-1923), distinguished engineer.</a:t>
            </a:r>
          </a:p>
          <a:p>
            <a:pPr marL="285750" indent="-285750">
              <a:buFont typeface="Arial" panose="020B0604020202020204" pitchFamily="34" charset="0"/>
              <a:buChar char="•"/>
            </a:pPr>
            <a:r>
              <a:rPr lang="en-US" altLang="en-US" sz="2800" dirty="0">
                <a:solidFill>
                  <a:srgbClr val="12364E"/>
                </a:solidFill>
                <a:latin typeface="Arial" panose="020B0604020202020204" pitchFamily="34" charset="0"/>
                <a:cs typeface="Arial" panose="020B0604020202020204" pitchFamily="34" charset="0"/>
              </a:rPr>
              <a:t>First codified in 1876. Now in its 12th edition.</a:t>
            </a:r>
          </a:p>
          <a:p>
            <a:pPr marL="285750" indent="-285750">
              <a:buFont typeface="Arial" panose="020B0604020202020204" pitchFamily="34" charset="0"/>
              <a:buChar char="•"/>
            </a:pPr>
            <a:r>
              <a:rPr lang="en-US" altLang="en-US" sz="2800" dirty="0">
                <a:solidFill>
                  <a:srgbClr val="12364E"/>
                </a:solidFill>
                <a:latin typeface="Arial" panose="020B0604020202020204" pitchFamily="34" charset="0"/>
                <a:cs typeface="Arial" panose="020B0604020202020204" pitchFamily="34" charset="0"/>
              </a:rPr>
              <a:t>City of Fitchburg has adopted the 10</a:t>
            </a:r>
            <a:r>
              <a:rPr lang="en-US" altLang="en-US" sz="2800" baseline="30000" dirty="0">
                <a:solidFill>
                  <a:srgbClr val="12364E"/>
                </a:solidFill>
                <a:latin typeface="Arial" panose="020B0604020202020204" pitchFamily="34" charset="0"/>
                <a:cs typeface="Arial" panose="020B0604020202020204" pitchFamily="34" charset="0"/>
              </a:rPr>
              <a:t>th</a:t>
            </a:r>
            <a:r>
              <a:rPr lang="en-US" altLang="en-US" sz="2800" dirty="0">
                <a:solidFill>
                  <a:srgbClr val="12364E"/>
                </a:solidFill>
                <a:latin typeface="Arial" panose="020B0604020202020204" pitchFamily="34" charset="0"/>
                <a:cs typeface="Arial" panose="020B0604020202020204" pitchFamily="34" charset="0"/>
              </a:rPr>
              <a:t> edition or Robert’s Rules of Order via Fitchburg Ordinance 4-24. </a:t>
            </a:r>
          </a:p>
        </p:txBody>
      </p:sp>
    </p:spTree>
    <p:extLst>
      <p:ext uri="{BB962C8B-B14F-4D97-AF65-F5344CB8AC3E}">
        <p14:creationId xmlns:p14="http://schemas.microsoft.com/office/powerpoint/2010/main" val="10652520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32</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340708" y="1672122"/>
            <a:ext cx="9677400" cy="954107"/>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Purpose of Robert’s Rules </a:t>
            </a:r>
          </a:p>
          <a:p>
            <a:pPr algn="ctr"/>
            <a:r>
              <a:rPr lang="en-US" sz="2400" b="1" dirty="0">
                <a:solidFill>
                  <a:srgbClr val="12364E"/>
                </a:solidFill>
                <a:latin typeface="Arial" panose="020B0604020202020204" pitchFamily="34" charset="0"/>
                <a:cs typeface="Arial" panose="020B0604020202020204" pitchFamily="34" charset="0"/>
              </a:rPr>
              <a:t> </a:t>
            </a:r>
          </a:p>
        </p:txBody>
      </p:sp>
      <p:sp>
        <p:nvSpPr>
          <p:cNvPr id="3" name="TextBox 2"/>
          <p:cNvSpPr txBox="1"/>
          <p:nvPr/>
        </p:nvSpPr>
        <p:spPr>
          <a:xfrm>
            <a:off x="570186" y="2781653"/>
            <a:ext cx="7861980" cy="2246769"/>
          </a:xfrm>
          <a:prstGeom prst="rect">
            <a:avLst/>
          </a:prstGeom>
          <a:noFill/>
        </p:spPr>
        <p:txBody>
          <a:bodyPr wrap="square" rtlCol="0">
            <a:spAutoFit/>
          </a:bodyPr>
          <a:lstStyle/>
          <a:p>
            <a:pPr marL="285750" indent="-285750">
              <a:buFont typeface="Arial" panose="020B0604020202020204" pitchFamily="34" charset="0"/>
              <a:buChar char="•"/>
            </a:pPr>
            <a:r>
              <a:rPr lang="en-US" altLang="en-US" sz="2800" dirty="0">
                <a:solidFill>
                  <a:srgbClr val="12364E"/>
                </a:solidFill>
                <a:latin typeface="Arial" panose="020B0604020202020204" pitchFamily="34" charset="0"/>
                <a:cs typeface="Arial" panose="020B0604020202020204" pitchFamily="34" charset="0"/>
              </a:rPr>
              <a:t>Run meetings efficiently.</a:t>
            </a:r>
          </a:p>
          <a:p>
            <a:pPr marL="285750" indent="-285750">
              <a:buFont typeface="Arial" panose="020B0604020202020204" pitchFamily="34" charset="0"/>
              <a:buChar char="•"/>
            </a:pPr>
            <a:r>
              <a:rPr lang="en-US" altLang="en-US" sz="2800" dirty="0">
                <a:solidFill>
                  <a:srgbClr val="12364E"/>
                </a:solidFill>
                <a:latin typeface="Arial" panose="020B0604020202020204" pitchFamily="34" charset="0"/>
                <a:cs typeface="Arial" panose="020B0604020202020204" pitchFamily="34" charset="0"/>
              </a:rPr>
              <a:t>Protect the rights of the majority, the minority, individual members and absent members.</a:t>
            </a:r>
          </a:p>
          <a:p>
            <a:pPr marL="285750" indent="-285750">
              <a:buFont typeface="Arial" panose="020B0604020202020204" pitchFamily="34" charset="0"/>
              <a:buChar char="•"/>
            </a:pPr>
            <a:r>
              <a:rPr lang="en-US" altLang="en-US" sz="2800" dirty="0">
                <a:solidFill>
                  <a:srgbClr val="12364E"/>
                </a:solidFill>
                <a:latin typeface="Arial" panose="020B0604020202020204" pitchFamily="34" charset="0"/>
                <a:cs typeface="Arial" panose="020B0604020202020204" pitchFamily="34" charset="0"/>
              </a:rPr>
              <a:t>A careful balance to allow action, and in some cases to halt action.</a:t>
            </a:r>
          </a:p>
        </p:txBody>
      </p:sp>
    </p:spTree>
    <p:extLst>
      <p:ext uri="{BB962C8B-B14F-4D97-AF65-F5344CB8AC3E}">
        <p14:creationId xmlns:p14="http://schemas.microsoft.com/office/powerpoint/2010/main" val="12541411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33</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340708" y="1672122"/>
            <a:ext cx="9677400" cy="954107"/>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Fitchburg Ordinance 4-24</a:t>
            </a:r>
          </a:p>
          <a:p>
            <a:pPr algn="ctr"/>
            <a:r>
              <a:rPr lang="en-US" sz="2400" b="1" dirty="0">
                <a:solidFill>
                  <a:srgbClr val="12364E"/>
                </a:solidFill>
                <a:latin typeface="Arial" panose="020B0604020202020204" pitchFamily="34" charset="0"/>
                <a:cs typeface="Arial" panose="020B0604020202020204" pitchFamily="34" charset="0"/>
              </a:rPr>
              <a:t> </a:t>
            </a:r>
          </a:p>
        </p:txBody>
      </p:sp>
      <p:sp>
        <p:nvSpPr>
          <p:cNvPr id="3" name="TextBox 2"/>
          <p:cNvSpPr txBox="1"/>
          <p:nvPr/>
        </p:nvSpPr>
        <p:spPr>
          <a:xfrm>
            <a:off x="567002" y="2362200"/>
            <a:ext cx="7861980" cy="4431983"/>
          </a:xfrm>
          <a:prstGeom prst="rect">
            <a:avLst/>
          </a:prstGeom>
          <a:noFill/>
        </p:spPr>
        <p:txBody>
          <a:bodyPr wrap="square" rtlCol="0">
            <a:spAutoFit/>
          </a:bodyPr>
          <a:lstStyle/>
          <a:p>
            <a:pPr marL="285750" indent="-285750">
              <a:buFont typeface="Arial" panose="020B0604020202020204" pitchFamily="34" charset="0"/>
              <a:buChar char="•"/>
            </a:pPr>
            <a:r>
              <a:rPr lang="en-US" sz="2200" dirty="0">
                <a:solidFill>
                  <a:srgbClr val="12364E"/>
                </a:solidFill>
                <a:latin typeface="Arial" panose="020B0604020202020204" pitchFamily="34" charset="0"/>
                <a:cs typeface="Arial" panose="020B0604020202020204" pitchFamily="34" charset="0"/>
              </a:rPr>
              <a:t>“Meetings of the common council shall be conducted in accordance with Robert's Rules of Orders, Newly Revised, 10th Edition, Perseus Publishing, 2000, (Robert's Rules of Order), as amended, except to the extent that it contradicts any provision herein.”</a:t>
            </a:r>
          </a:p>
          <a:p>
            <a:pPr marL="285750" indent="-285750">
              <a:buFont typeface="Arial" panose="020B0604020202020204" pitchFamily="34" charset="0"/>
              <a:buChar char="•"/>
            </a:pPr>
            <a:r>
              <a:rPr lang="en-US" sz="2200" dirty="0">
                <a:solidFill>
                  <a:srgbClr val="12364E"/>
                </a:solidFill>
                <a:latin typeface="Arial" panose="020B0604020202020204" pitchFamily="34" charset="0"/>
                <a:cs typeface="Arial" panose="020B0604020202020204" pitchFamily="34" charset="0"/>
              </a:rPr>
              <a:t>“Additionally, debate rules shall be modified so that, during common council debates on motions, alderpersons shall be able to speak to an issue each time they are recognized by the chairperson but</a:t>
            </a:r>
            <a:r>
              <a:rPr lang="en-US" sz="2200" b="1" u="sng" dirty="0">
                <a:solidFill>
                  <a:srgbClr val="12364E"/>
                </a:solidFill>
                <a:latin typeface="Arial" panose="020B0604020202020204" pitchFamily="34" charset="0"/>
                <a:cs typeface="Arial" panose="020B0604020202020204" pitchFamily="34" charset="0"/>
              </a:rPr>
              <a:t> shall be limited to five minutes </a:t>
            </a:r>
            <a:r>
              <a:rPr lang="en-US" sz="2200" dirty="0">
                <a:solidFill>
                  <a:srgbClr val="12364E"/>
                </a:solidFill>
                <a:latin typeface="Arial" panose="020B0604020202020204" pitchFamily="34" charset="0"/>
                <a:cs typeface="Arial" panose="020B0604020202020204" pitchFamily="34" charset="0"/>
              </a:rPr>
              <a:t>each</a:t>
            </a:r>
            <a:r>
              <a:rPr lang="en-US" sz="2200" b="1" u="sng" dirty="0">
                <a:solidFill>
                  <a:srgbClr val="12364E"/>
                </a:solidFill>
                <a:latin typeface="Arial" panose="020B0604020202020204" pitchFamily="34" charset="0"/>
                <a:cs typeface="Arial" panose="020B0604020202020204" pitchFamily="34" charset="0"/>
              </a:rPr>
              <a:t> </a:t>
            </a:r>
            <a:r>
              <a:rPr lang="en-US" sz="2200" dirty="0">
                <a:solidFill>
                  <a:srgbClr val="12364E"/>
                </a:solidFill>
                <a:latin typeface="Arial" panose="020B0604020202020204" pitchFamily="34" charset="0"/>
                <a:cs typeface="Arial" panose="020B0604020202020204" pitchFamily="34" charset="0"/>
              </a:rPr>
              <a:t>time they are recognized, except</a:t>
            </a:r>
            <a:r>
              <a:rPr lang="en-US" sz="2200" u="sng" dirty="0">
                <a:solidFill>
                  <a:srgbClr val="12364E"/>
                </a:solidFill>
                <a:latin typeface="Arial" panose="020B0604020202020204" pitchFamily="34" charset="0"/>
                <a:cs typeface="Arial" panose="020B0604020202020204" pitchFamily="34" charset="0"/>
              </a:rPr>
              <a:t> for the annual budget approval meeting, which shall be governed by rules set forth in this chapter</a:t>
            </a:r>
            <a:r>
              <a:rPr lang="en-US" sz="2200" dirty="0">
                <a:solidFill>
                  <a:srgbClr val="12364E"/>
                </a:solidFill>
                <a:latin typeface="Arial" panose="020B0604020202020204" pitchFamily="34" charset="0"/>
                <a:cs typeface="Arial" panose="020B0604020202020204" pitchFamily="34" charset="0"/>
              </a:rPr>
              <a:t>.”</a:t>
            </a:r>
          </a:p>
          <a:p>
            <a:r>
              <a:rPr lang="en-US" dirty="0">
                <a:solidFill>
                  <a:srgbClr val="12364E"/>
                </a:solidFill>
              </a:rPr>
              <a:t> </a:t>
            </a:r>
          </a:p>
        </p:txBody>
      </p:sp>
    </p:spTree>
    <p:extLst>
      <p:ext uri="{BB962C8B-B14F-4D97-AF65-F5344CB8AC3E}">
        <p14:creationId xmlns:p14="http://schemas.microsoft.com/office/powerpoint/2010/main" val="36691964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34</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245401" y="1567329"/>
            <a:ext cx="9677400" cy="954107"/>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Robert’s Rules</a:t>
            </a:r>
          </a:p>
          <a:p>
            <a:pPr algn="ctr"/>
            <a:r>
              <a:rPr lang="en-US" sz="2400" b="1" dirty="0">
                <a:solidFill>
                  <a:srgbClr val="12364E"/>
                </a:solidFill>
                <a:latin typeface="Arial" panose="020B0604020202020204" pitchFamily="34" charset="0"/>
                <a:cs typeface="Arial" panose="020B0604020202020204" pitchFamily="34" charset="0"/>
              </a:rPr>
              <a:t> </a:t>
            </a:r>
          </a:p>
        </p:txBody>
      </p:sp>
      <p:sp>
        <p:nvSpPr>
          <p:cNvPr id="7" name="TextBox 6"/>
          <p:cNvSpPr txBox="1"/>
          <p:nvPr/>
        </p:nvSpPr>
        <p:spPr>
          <a:xfrm>
            <a:off x="533400" y="2623572"/>
            <a:ext cx="8119798" cy="2367828"/>
          </a:xfrm>
          <a:prstGeom prst="rect">
            <a:avLst/>
          </a:prstGeom>
          <a:noFill/>
        </p:spPr>
        <p:txBody>
          <a:bodyPr wrap="square" rtlCol="0">
            <a:spAutoFit/>
          </a:bodyPr>
          <a:lstStyle/>
          <a:p>
            <a:pPr marL="228600" lvl="0" indent="-228600">
              <a:lnSpc>
                <a:spcPct val="90000"/>
              </a:lnSpc>
              <a:spcBef>
                <a:spcPts val="1000"/>
              </a:spcBef>
              <a:buFont typeface="Arial" panose="020B0604020202020204" pitchFamily="34" charset="0"/>
              <a:buChar char="•"/>
            </a:pPr>
            <a:r>
              <a:rPr lang="en-US" sz="2000" dirty="0">
                <a:solidFill>
                  <a:srgbClr val="12364E"/>
                </a:solidFill>
                <a:latin typeface="Arial" panose="020B0604020202020204" pitchFamily="34" charset="0"/>
                <a:cs typeface="Arial" panose="020B0604020202020204" pitchFamily="34" charset="0"/>
              </a:rPr>
              <a:t>Many Resources - A few available in your materials</a:t>
            </a:r>
          </a:p>
          <a:p>
            <a:pPr marL="228600" lvl="0" indent="-228600">
              <a:lnSpc>
                <a:spcPct val="90000"/>
              </a:lnSpc>
              <a:spcBef>
                <a:spcPts val="1000"/>
              </a:spcBef>
              <a:buFont typeface="Arial" panose="020B0604020202020204" pitchFamily="34" charset="0"/>
              <a:buChar char="•"/>
            </a:pPr>
            <a:r>
              <a:rPr lang="en-US" sz="2000" dirty="0">
                <a:solidFill>
                  <a:srgbClr val="12364E"/>
                </a:solidFill>
                <a:latin typeface="Arial" panose="020B0604020202020204" pitchFamily="34" charset="0"/>
                <a:cs typeface="Arial" panose="020B0604020202020204" pitchFamily="34" charset="0"/>
              </a:rPr>
              <a:t>Decorum</a:t>
            </a:r>
          </a:p>
          <a:p>
            <a:pPr marL="228600" lvl="0" indent="-228600">
              <a:lnSpc>
                <a:spcPct val="90000"/>
              </a:lnSpc>
              <a:spcBef>
                <a:spcPts val="1000"/>
              </a:spcBef>
              <a:buFont typeface="Arial" panose="020B0604020202020204" pitchFamily="34" charset="0"/>
              <a:buChar char="•"/>
            </a:pPr>
            <a:r>
              <a:rPr lang="en-US" sz="2000" dirty="0">
                <a:solidFill>
                  <a:srgbClr val="12364E"/>
                </a:solidFill>
                <a:latin typeface="Arial" panose="020B0604020202020204" pitchFamily="34" charset="0"/>
                <a:cs typeface="Arial" panose="020B0604020202020204" pitchFamily="34" charset="0"/>
              </a:rPr>
              <a:t>Process</a:t>
            </a:r>
          </a:p>
          <a:p>
            <a:pPr marL="685800" lvl="1" indent="-228600">
              <a:lnSpc>
                <a:spcPct val="90000"/>
              </a:lnSpc>
              <a:spcBef>
                <a:spcPts val="1000"/>
              </a:spcBef>
              <a:buFont typeface="Arial" panose="020B0604020202020204" pitchFamily="34" charset="0"/>
              <a:buChar char="•"/>
            </a:pPr>
            <a:r>
              <a:rPr lang="en-US" sz="2000" dirty="0">
                <a:solidFill>
                  <a:srgbClr val="12364E"/>
                </a:solidFill>
                <a:latin typeface="Arial" panose="020B0604020202020204" pitchFamily="34" charset="0"/>
                <a:cs typeface="Arial" panose="020B0604020202020204" pitchFamily="34" charset="0"/>
              </a:rPr>
              <a:t>Wait to be recognized</a:t>
            </a:r>
          </a:p>
          <a:p>
            <a:pPr marL="228600" indent="-228600">
              <a:lnSpc>
                <a:spcPct val="90000"/>
              </a:lnSpc>
              <a:spcBef>
                <a:spcPts val="1000"/>
              </a:spcBef>
              <a:buFont typeface="Arial" panose="020B0604020202020204" pitchFamily="34" charset="0"/>
              <a:buChar char="•"/>
            </a:pPr>
            <a:r>
              <a:rPr lang="en-US" sz="2000" dirty="0">
                <a:solidFill>
                  <a:srgbClr val="12364E"/>
                </a:solidFill>
                <a:latin typeface="Arial" panose="020B0604020202020204" pitchFamily="34" charset="0"/>
                <a:cs typeface="Arial" panose="020B0604020202020204" pitchFamily="34" charset="0"/>
              </a:rPr>
              <a:t>Personal Attacks prohibited</a:t>
            </a:r>
          </a:p>
          <a:p>
            <a:pPr lvl="0">
              <a:lnSpc>
                <a:spcPct val="90000"/>
              </a:lnSpc>
              <a:spcBef>
                <a:spcPts val="1000"/>
              </a:spcBef>
            </a:pPr>
            <a:endParaRPr lang="en-US"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61359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normAutofit fontScale="85000" lnSpcReduction="20000"/>
          </a:bodyPr>
          <a:lstStyle/>
          <a:p>
            <a:fld id="{365FD359-36AB-4FA5-AEE1-6BA3F988E1A8}" type="slidenum">
              <a:rPr lang="en-US" smtClean="0"/>
              <a:pPr/>
              <a:t>35</a:t>
            </a:fld>
            <a:endParaRPr lang="en-US" dirty="0"/>
          </a:p>
        </p:txBody>
      </p:sp>
      <p:pic>
        <p:nvPicPr>
          <p:cNvPr id="4" name="Picture 3"/>
          <p:cNvPicPr>
            <a:picLocks noChangeAspect="1"/>
          </p:cNvPicPr>
          <p:nvPr/>
        </p:nvPicPr>
        <p:blipFill>
          <a:blip r:embed="rId2"/>
          <a:stretch>
            <a:fillRect/>
          </a:stretch>
        </p:blipFill>
        <p:spPr>
          <a:xfrm>
            <a:off x="1371600" y="1600201"/>
            <a:ext cx="5410200" cy="5161794"/>
          </a:xfrm>
          <a:prstGeom prst="rect">
            <a:avLst/>
          </a:prstGeom>
        </p:spPr>
      </p:pic>
      <p:pic>
        <p:nvPicPr>
          <p:cNvPr id="5"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47139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4</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340708" y="1672122"/>
            <a:ext cx="9677400" cy="954107"/>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Public Policy behind Open Meetings Law</a:t>
            </a:r>
          </a:p>
          <a:p>
            <a:pPr algn="ctr"/>
            <a:r>
              <a:rPr lang="en-US" sz="2400" b="1" dirty="0">
                <a:solidFill>
                  <a:srgbClr val="12364E"/>
                </a:solidFill>
                <a:latin typeface="Arial" panose="020B0604020202020204" pitchFamily="34" charset="0"/>
                <a:cs typeface="Arial" panose="020B0604020202020204" pitchFamily="34" charset="0"/>
              </a:rPr>
              <a:t> </a:t>
            </a:r>
          </a:p>
        </p:txBody>
      </p:sp>
      <p:sp>
        <p:nvSpPr>
          <p:cNvPr id="3" name="TextBox 2"/>
          <p:cNvSpPr txBox="1"/>
          <p:nvPr/>
        </p:nvSpPr>
        <p:spPr>
          <a:xfrm>
            <a:off x="567002" y="2362200"/>
            <a:ext cx="7861980" cy="3816429"/>
          </a:xfrm>
          <a:prstGeom prst="rect">
            <a:avLst/>
          </a:prstGeom>
          <a:noFill/>
        </p:spPr>
        <p:txBody>
          <a:bodyPr wrap="square" rtlCol="0">
            <a:spAutoFit/>
          </a:bodyPr>
          <a:lstStyle/>
          <a:p>
            <a:pPr marL="285750" indent="-285750">
              <a:buFont typeface="Arial" panose="020B0604020202020204" pitchFamily="34" charset="0"/>
              <a:buChar char="•"/>
            </a:pPr>
            <a:r>
              <a:rPr lang="en-US" sz="1600" dirty="0">
                <a:solidFill>
                  <a:srgbClr val="12364E"/>
                </a:solidFill>
                <a:latin typeface="Arial" panose="020B0604020202020204" pitchFamily="34" charset="0"/>
                <a:cs typeface="Arial" panose="020B0604020202020204" pitchFamily="34" charset="0"/>
              </a:rPr>
              <a:t>“In recognition of the fact that a representative government of the American type is dependent upon an informed electorate, it is declared to be the policy of this state that the public is entitled to the fullest and most complete information regarding the affairs of government as is compatible with the conduct of governmental business.” — Wis. Stat. § 19.81(1)</a:t>
            </a:r>
          </a:p>
          <a:p>
            <a:pPr marL="285750" indent="-285750">
              <a:buFont typeface="Arial" panose="020B0604020202020204" pitchFamily="34" charset="0"/>
              <a:buChar char="•"/>
            </a:pPr>
            <a:endParaRPr lang="en-US" sz="1600" dirty="0">
              <a:solidFill>
                <a:srgbClr val="12364E"/>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600" dirty="0">
                <a:solidFill>
                  <a:srgbClr val="12364E"/>
                </a:solidFill>
                <a:latin typeface="Arial" panose="020B0604020202020204" pitchFamily="34" charset="0"/>
                <a:cs typeface="Arial" panose="020B0604020202020204" pitchFamily="34" charset="0"/>
              </a:rPr>
              <a:t>The open meetings law is to be broadly interpreted to promote the policy of openness. See Wis. Stat. § 19.81(4). </a:t>
            </a:r>
          </a:p>
          <a:p>
            <a:pPr marL="285750" indent="-285750">
              <a:buFont typeface="Arial" panose="020B0604020202020204" pitchFamily="34" charset="0"/>
              <a:buChar char="•"/>
            </a:pPr>
            <a:endParaRPr lang="en-US" sz="1600" dirty="0">
              <a:solidFill>
                <a:srgbClr val="12364E"/>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600" dirty="0">
                <a:solidFill>
                  <a:srgbClr val="12364E"/>
                </a:solidFill>
                <a:latin typeface="Arial" panose="020B0604020202020204" pitchFamily="34" charset="0"/>
                <a:cs typeface="Arial" panose="020B0604020202020204" pitchFamily="34" charset="0"/>
              </a:rPr>
              <a:t>On close questions, courts will prefer an interpretation of the law that favors open government. </a:t>
            </a:r>
          </a:p>
          <a:p>
            <a:pPr marL="285750" indent="-285750">
              <a:buFont typeface="Arial" panose="020B0604020202020204" pitchFamily="34" charset="0"/>
              <a:buChar char="•"/>
            </a:pPr>
            <a:endParaRPr lang="en-US" sz="1600" dirty="0">
              <a:solidFill>
                <a:srgbClr val="12364E"/>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600" dirty="0">
                <a:solidFill>
                  <a:srgbClr val="12364E"/>
                </a:solidFill>
                <a:latin typeface="Arial" panose="020B0604020202020204" pitchFamily="34" charset="0"/>
                <a:cs typeface="Arial" panose="020B0604020202020204" pitchFamily="34" charset="0"/>
              </a:rPr>
              <a:t>Courts disfavor any interpretation that would facilitate evasion of the policy of openness. </a:t>
            </a:r>
          </a:p>
          <a:p>
            <a:r>
              <a:rPr lang="en-US" dirty="0">
                <a:solidFill>
                  <a:srgbClr val="12364E"/>
                </a:solidFill>
              </a:rPr>
              <a:t> </a:t>
            </a:r>
          </a:p>
        </p:txBody>
      </p:sp>
    </p:spTree>
    <p:extLst>
      <p:ext uri="{BB962C8B-B14F-4D97-AF65-F5344CB8AC3E}">
        <p14:creationId xmlns:p14="http://schemas.microsoft.com/office/powerpoint/2010/main" val="34031652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5</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340708" y="1672122"/>
            <a:ext cx="9677400" cy="954107"/>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When Does the Open Meetings Law Apply?</a:t>
            </a:r>
          </a:p>
          <a:p>
            <a:pPr algn="ctr"/>
            <a:r>
              <a:rPr lang="en-US" sz="2400" b="1" dirty="0">
                <a:solidFill>
                  <a:srgbClr val="12364E"/>
                </a:solidFill>
                <a:latin typeface="Arial" panose="020B0604020202020204" pitchFamily="34" charset="0"/>
                <a:cs typeface="Arial" panose="020B0604020202020204" pitchFamily="34" charset="0"/>
              </a:rPr>
              <a:t> </a:t>
            </a:r>
          </a:p>
        </p:txBody>
      </p:sp>
      <p:sp>
        <p:nvSpPr>
          <p:cNvPr id="3" name="TextBox 2"/>
          <p:cNvSpPr txBox="1"/>
          <p:nvPr/>
        </p:nvSpPr>
        <p:spPr>
          <a:xfrm>
            <a:off x="567002" y="2362200"/>
            <a:ext cx="7861980" cy="4216539"/>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It applies to </a:t>
            </a:r>
            <a:r>
              <a:rPr lang="en-US" b="1" dirty="0">
                <a:solidFill>
                  <a:srgbClr val="12364E"/>
                </a:solidFill>
                <a:latin typeface="Arial" panose="020B0604020202020204" pitchFamily="34" charset="0"/>
                <a:cs typeface="Arial" panose="020B0604020202020204" pitchFamily="34" charset="0"/>
              </a:rPr>
              <a:t>meetings</a:t>
            </a:r>
            <a:r>
              <a:rPr lang="en-US" dirty="0">
                <a:solidFill>
                  <a:srgbClr val="12364E"/>
                </a:solidFill>
                <a:latin typeface="Arial" panose="020B0604020202020204" pitchFamily="34" charset="0"/>
                <a:cs typeface="Arial" panose="020B0604020202020204" pitchFamily="34" charset="0"/>
              </a:rPr>
              <a:t> of </a:t>
            </a:r>
            <a:r>
              <a:rPr lang="en-US" b="1" dirty="0">
                <a:solidFill>
                  <a:srgbClr val="12364E"/>
                </a:solidFill>
                <a:latin typeface="Arial" panose="020B0604020202020204" pitchFamily="34" charset="0"/>
                <a:cs typeface="Arial" panose="020B0604020202020204" pitchFamily="34" charset="0"/>
              </a:rPr>
              <a:t>governmental bodies</a:t>
            </a:r>
          </a:p>
          <a:p>
            <a:pPr marL="285750" indent="-285750">
              <a:buFont typeface="Arial" panose="020B0604020202020204" pitchFamily="34" charset="0"/>
              <a:buChar char="•"/>
            </a:pPr>
            <a:endParaRPr lang="en-US" b="1" dirty="0">
              <a:solidFill>
                <a:srgbClr val="12364E"/>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b="1" dirty="0">
                <a:solidFill>
                  <a:srgbClr val="12364E"/>
                </a:solidFill>
                <a:latin typeface="Arial" panose="020B0604020202020204" pitchFamily="34" charset="0"/>
                <a:cs typeface="Arial" panose="020B0604020202020204" pitchFamily="34" charset="0"/>
              </a:rPr>
              <a:t>Governmental Bodies </a:t>
            </a:r>
            <a:r>
              <a:rPr lang="en-US" dirty="0">
                <a:solidFill>
                  <a:srgbClr val="12364E"/>
                </a:solidFill>
                <a:latin typeface="Arial" panose="020B0604020202020204" pitchFamily="34" charset="0"/>
                <a:cs typeface="Arial" panose="020B0604020202020204" pitchFamily="34" charset="0"/>
              </a:rPr>
              <a:t>- </a:t>
            </a:r>
          </a:p>
          <a:p>
            <a:pPr lvl="1"/>
            <a:r>
              <a:rPr lang="en-US" dirty="0">
                <a:solidFill>
                  <a:srgbClr val="12364E"/>
                </a:solidFill>
                <a:latin typeface="Arial" panose="020B0604020202020204" pitchFamily="34" charset="0"/>
                <a:cs typeface="Arial" panose="020B0604020202020204" pitchFamily="34" charset="0"/>
              </a:rPr>
              <a:t>“‘Governmental body’ means a state or local agency, board, commission, council, department or public body corporate and politic created by constitution, statute, ordinance, rule or order . . . .” Wis. Stat. § 19.82(1).</a:t>
            </a:r>
          </a:p>
          <a:p>
            <a:pPr lvl="1"/>
            <a:endParaRPr lang="en-US" dirty="0">
              <a:solidFill>
                <a:srgbClr val="12364E"/>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b="1" dirty="0">
                <a:solidFill>
                  <a:srgbClr val="12364E"/>
                </a:solidFill>
                <a:latin typeface="Arial" panose="020B0604020202020204" pitchFamily="34" charset="0"/>
                <a:cs typeface="Arial" panose="020B0604020202020204" pitchFamily="34" charset="0"/>
              </a:rPr>
              <a:t>Meeting</a:t>
            </a:r>
            <a:r>
              <a:rPr lang="en-US" dirty="0">
                <a:solidFill>
                  <a:srgbClr val="12364E"/>
                </a:solidFill>
                <a:latin typeface="Arial" panose="020B0604020202020204" pitchFamily="34" charset="0"/>
                <a:cs typeface="Arial" panose="020B0604020202020204" pitchFamily="34" charset="0"/>
              </a:rPr>
              <a:t> -  </a:t>
            </a:r>
          </a:p>
          <a:p>
            <a:pPr marL="742950" lvl="1" indent="-285750">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“‘Meeting’ means the convening of members of a governmental body for the purpose of exercising the responsibilities, authority, power or duties delegated to or vested in the body.” Wis. Stat. § 19.82(1)</a:t>
            </a:r>
          </a:p>
          <a:p>
            <a:pPr marL="285750" indent="-285750">
              <a:buFont typeface="Arial" panose="020B0604020202020204" pitchFamily="34" charset="0"/>
              <a:buChar char="•"/>
            </a:pPr>
            <a:endParaRPr lang="en-US" sz="1600" dirty="0">
              <a:solidFill>
                <a:srgbClr val="12364E"/>
              </a:solidFill>
              <a:latin typeface="Arial" panose="020B0604020202020204" pitchFamily="34" charset="0"/>
              <a:cs typeface="Arial" panose="020B0604020202020204" pitchFamily="34" charset="0"/>
            </a:endParaRPr>
          </a:p>
          <a:p>
            <a:r>
              <a:rPr lang="en-US" dirty="0">
                <a:solidFill>
                  <a:srgbClr val="12364E"/>
                </a:solidFill>
              </a:rPr>
              <a:t> </a:t>
            </a:r>
          </a:p>
        </p:txBody>
      </p:sp>
    </p:spTree>
    <p:extLst>
      <p:ext uri="{BB962C8B-B14F-4D97-AF65-F5344CB8AC3E}">
        <p14:creationId xmlns:p14="http://schemas.microsoft.com/office/powerpoint/2010/main" val="320608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6</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340708" y="1672122"/>
            <a:ext cx="9677400" cy="954107"/>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Is it a Meeting?</a:t>
            </a:r>
          </a:p>
          <a:p>
            <a:pPr algn="ctr"/>
            <a:r>
              <a:rPr lang="en-US" sz="2400" b="1" dirty="0">
                <a:solidFill>
                  <a:srgbClr val="12364E"/>
                </a:solidFill>
                <a:latin typeface="Arial" panose="020B0604020202020204" pitchFamily="34" charset="0"/>
                <a:cs typeface="Arial" panose="020B0604020202020204" pitchFamily="34" charset="0"/>
              </a:rPr>
              <a:t> </a:t>
            </a:r>
          </a:p>
        </p:txBody>
      </p:sp>
      <p:sp>
        <p:nvSpPr>
          <p:cNvPr id="3" name="TextBox 2"/>
          <p:cNvSpPr txBox="1"/>
          <p:nvPr/>
        </p:nvSpPr>
        <p:spPr>
          <a:xfrm>
            <a:off x="567002" y="2362200"/>
            <a:ext cx="7967398" cy="3385542"/>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The Wisconsin Supreme Court has established a two-part test, encompassing two requirements: </a:t>
            </a:r>
          </a:p>
          <a:p>
            <a:pPr lvl="1"/>
            <a:r>
              <a:rPr lang="en-US" dirty="0">
                <a:solidFill>
                  <a:srgbClr val="12364E"/>
                </a:solidFill>
                <a:latin typeface="Arial" panose="020B0604020202020204" pitchFamily="34" charset="0"/>
                <a:cs typeface="Arial" panose="020B0604020202020204" pitchFamily="34" charset="0"/>
              </a:rPr>
              <a:t>the purpose requirement </a:t>
            </a:r>
          </a:p>
          <a:p>
            <a:pPr lvl="1"/>
            <a:r>
              <a:rPr lang="en-US" dirty="0">
                <a:solidFill>
                  <a:srgbClr val="12364E"/>
                </a:solidFill>
                <a:latin typeface="Arial" panose="020B0604020202020204" pitchFamily="34" charset="0"/>
                <a:cs typeface="Arial" panose="020B0604020202020204" pitchFamily="34" charset="0"/>
              </a:rPr>
              <a:t>	AND </a:t>
            </a:r>
          </a:p>
          <a:p>
            <a:pPr lvl="1"/>
            <a:r>
              <a:rPr lang="en-US" dirty="0">
                <a:solidFill>
                  <a:srgbClr val="12364E"/>
                </a:solidFill>
                <a:latin typeface="Arial" panose="020B0604020202020204" pitchFamily="34" charset="0"/>
                <a:cs typeface="Arial" panose="020B0604020202020204" pitchFamily="34" charset="0"/>
              </a:rPr>
              <a:t>the numbers requirement.</a:t>
            </a:r>
          </a:p>
          <a:p>
            <a:pPr lvl="1"/>
            <a:endParaRPr lang="en-US" dirty="0">
              <a:solidFill>
                <a:srgbClr val="12364E"/>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A meeting occurs when members convene for the </a:t>
            </a:r>
            <a:r>
              <a:rPr lang="en-US" b="1" dirty="0">
                <a:solidFill>
                  <a:srgbClr val="12364E"/>
                </a:solidFill>
                <a:latin typeface="Arial" panose="020B0604020202020204" pitchFamily="34" charset="0"/>
                <a:cs typeface="Arial" panose="020B0604020202020204" pitchFamily="34" charset="0"/>
              </a:rPr>
              <a:t>purpose</a:t>
            </a:r>
            <a:r>
              <a:rPr lang="en-US" dirty="0">
                <a:solidFill>
                  <a:srgbClr val="12364E"/>
                </a:solidFill>
                <a:latin typeface="Arial" panose="020B0604020202020204" pitchFamily="34" charset="0"/>
                <a:cs typeface="Arial" panose="020B0604020202020204" pitchFamily="34" charset="0"/>
              </a:rPr>
              <a:t> of conducting governmental business, and the </a:t>
            </a:r>
            <a:r>
              <a:rPr lang="en-US" b="1" dirty="0">
                <a:solidFill>
                  <a:srgbClr val="12364E"/>
                </a:solidFill>
                <a:latin typeface="Arial" panose="020B0604020202020204" pitchFamily="34" charset="0"/>
                <a:cs typeface="Arial" panose="020B0604020202020204" pitchFamily="34" charset="0"/>
              </a:rPr>
              <a:t>number</a:t>
            </a:r>
            <a:r>
              <a:rPr lang="en-US" dirty="0">
                <a:solidFill>
                  <a:srgbClr val="12364E"/>
                </a:solidFill>
                <a:latin typeface="Arial" panose="020B0604020202020204" pitchFamily="34" charset="0"/>
                <a:cs typeface="Arial" panose="020B0604020202020204" pitchFamily="34" charset="0"/>
              </a:rPr>
              <a:t> of members present is sufficient to determine the body's course of action.</a:t>
            </a:r>
          </a:p>
          <a:p>
            <a:pPr marL="285750" indent="-285750">
              <a:buFont typeface="Arial" panose="020B0604020202020204" pitchFamily="34" charset="0"/>
              <a:buChar char="•"/>
            </a:pPr>
            <a:endParaRPr lang="en-US" dirty="0">
              <a:solidFill>
                <a:srgbClr val="12364E"/>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1600" dirty="0">
              <a:solidFill>
                <a:srgbClr val="12364E"/>
              </a:solidFill>
              <a:latin typeface="Arial" panose="020B0604020202020204" pitchFamily="34" charset="0"/>
              <a:cs typeface="Arial" panose="020B0604020202020204" pitchFamily="34" charset="0"/>
            </a:endParaRPr>
          </a:p>
          <a:p>
            <a:r>
              <a:rPr lang="en-US" dirty="0">
                <a:solidFill>
                  <a:srgbClr val="12364E"/>
                </a:solidFill>
              </a:rPr>
              <a:t> </a:t>
            </a:r>
          </a:p>
        </p:txBody>
      </p:sp>
    </p:spTree>
    <p:extLst>
      <p:ext uri="{BB962C8B-B14F-4D97-AF65-F5344CB8AC3E}">
        <p14:creationId xmlns:p14="http://schemas.microsoft.com/office/powerpoint/2010/main" val="3947546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7</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340708" y="1672122"/>
            <a:ext cx="9677400" cy="954107"/>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Purpose</a:t>
            </a:r>
          </a:p>
          <a:p>
            <a:pPr algn="ctr"/>
            <a:r>
              <a:rPr lang="en-US" sz="2400" b="1" dirty="0">
                <a:solidFill>
                  <a:srgbClr val="12364E"/>
                </a:solidFill>
                <a:latin typeface="Arial" panose="020B0604020202020204" pitchFamily="34" charset="0"/>
                <a:cs typeface="Arial" panose="020B0604020202020204" pitchFamily="34" charset="0"/>
              </a:rPr>
              <a:t> </a:t>
            </a:r>
          </a:p>
        </p:txBody>
      </p:sp>
      <p:sp>
        <p:nvSpPr>
          <p:cNvPr id="3" name="TextBox 2"/>
          <p:cNvSpPr txBox="1"/>
          <p:nvPr/>
        </p:nvSpPr>
        <p:spPr>
          <a:xfrm>
            <a:off x="567002" y="2438400"/>
            <a:ext cx="7861980" cy="3216265"/>
          </a:xfrm>
          <a:prstGeom prst="rect">
            <a:avLst/>
          </a:prstGeom>
          <a:noFill/>
        </p:spPr>
        <p:txBody>
          <a:bodyPr wrap="square" rtlCol="0">
            <a:spAutoFit/>
          </a:bodyPr>
          <a:lstStyle/>
          <a:p>
            <a:pPr marL="228600" lvl="0" indent="-228600">
              <a:lnSpc>
                <a:spcPct val="90000"/>
              </a:lnSpc>
              <a:spcBef>
                <a:spcPts val="1000"/>
              </a:spcBef>
              <a:buFont typeface="Arial" panose="020B0604020202020204" pitchFamily="34" charset="0"/>
              <a:buChar char="•"/>
            </a:pPr>
            <a:r>
              <a:rPr lang="en-US" sz="2000" dirty="0">
                <a:solidFill>
                  <a:srgbClr val="12364E"/>
                </a:solidFill>
                <a:latin typeface="Arial" panose="020B0604020202020204" pitchFamily="34" charset="0"/>
                <a:cs typeface="Arial" panose="020B0604020202020204" pitchFamily="34" charset="0"/>
              </a:rPr>
              <a:t>“Conducting governmental business” is an expansive concept that is not limited to formal or final decision making. </a:t>
            </a:r>
          </a:p>
          <a:p>
            <a:pPr marL="228600" lvl="0" indent="-228600">
              <a:lnSpc>
                <a:spcPct val="90000"/>
              </a:lnSpc>
              <a:spcBef>
                <a:spcPts val="1000"/>
              </a:spcBef>
              <a:buFont typeface="Arial" panose="020B0604020202020204" pitchFamily="34" charset="0"/>
              <a:buChar char="•"/>
            </a:pPr>
            <a:r>
              <a:rPr lang="en-US" sz="2000" dirty="0">
                <a:solidFill>
                  <a:srgbClr val="12364E"/>
                </a:solidFill>
                <a:latin typeface="Arial" panose="020B0604020202020204" pitchFamily="34" charset="0"/>
                <a:cs typeface="Arial" panose="020B0604020202020204" pitchFamily="34" charset="0"/>
              </a:rPr>
              <a:t>“Conducting governmental business” includes: </a:t>
            </a:r>
          </a:p>
          <a:p>
            <a:pPr marL="685800" lvl="1" indent="-228600">
              <a:lnSpc>
                <a:spcPct val="90000"/>
              </a:lnSpc>
              <a:spcBef>
                <a:spcPts val="500"/>
              </a:spcBef>
              <a:buFont typeface="Arial" panose="020B0604020202020204" pitchFamily="34" charset="0"/>
              <a:buChar char="•"/>
            </a:pPr>
            <a:r>
              <a:rPr lang="en-US" sz="2000" dirty="0">
                <a:solidFill>
                  <a:srgbClr val="12364E"/>
                </a:solidFill>
                <a:latin typeface="Arial" panose="020B0604020202020204" pitchFamily="34" charset="0"/>
                <a:cs typeface="Arial" panose="020B0604020202020204" pitchFamily="34" charset="0"/>
              </a:rPr>
              <a:t>preliminary decisions </a:t>
            </a:r>
          </a:p>
          <a:p>
            <a:pPr marL="685800" lvl="1" indent="-228600">
              <a:lnSpc>
                <a:spcPct val="90000"/>
              </a:lnSpc>
              <a:spcBef>
                <a:spcPts val="500"/>
              </a:spcBef>
              <a:buFont typeface="Arial" panose="020B0604020202020204" pitchFamily="34" charset="0"/>
              <a:buChar char="•"/>
            </a:pPr>
            <a:r>
              <a:rPr lang="en-US" sz="2000" dirty="0">
                <a:solidFill>
                  <a:srgbClr val="12364E"/>
                </a:solidFill>
                <a:latin typeface="Arial" panose="020B0604020202020204" pitchFamily="34" charset="0"/>
                <a:cs typeface="Arial" panose="020B0604020202020204" pitchFamily="34" charset="0"/>
              </a:rPr>
              <a:t>discussion</a:t>
            </a:r>
          </a:p>
          <a:p>
            <a:pPr marL="685800" lvl="1" indent="-228600">
              <a:lnSpc>
                <a:spcPct val="90000"/>
              </a:lnSpc>
              <a:spcBef>
                <a:spcPts val="500"/>
              </a:spcBef>
              <a:buFont typeface="Arial" panose="020B0604020202020204" pitchFamily="34" charset="0"/>
              <a:buChar char="•"/>
            </a:pPr>
            <a:r>
              <a:rPr lang="en-US" sz="2000" dirty="0">
                <a:solidFill>
                  <a:srgbClr val="12364E"/>
                </a:solidFill>
                <a:latin typeface="Arial" panose="020B0604020202020204" pitchFamily="34" charset="0"/>
                <a:cs typeface="Arial" panose="020B0604020202020204" pitchFamily="34" charset="0"/>
              </a:rPr>
              <a:t>information gathering </a:t>
            </a:r>
          </a:p>
          <a:p>
            <a:pPr marL="685800" lvl="1" indent="-228600">
              <a:lnSpc>
                <a:spcPct val="90000"/>
              </a:lnSpc>
              <a:spcBef>
                <a:spcPts val="500"/>
              </a:spcBef>
              <a:buFont typeface="Arial" panose="020B0604020202020204" pitchFamily="34" charset="0"/>
              <a:buChar char="•"/>
            </a:pPr>
            <a:r>
              <a:rPr lang="en-US" sz="2000" dirty="0">
                <a:solidFill>
                  <a:srgbClr val="12364E"/>
                </a:solidFill>
                <a:latin typeface="Arial" panose="020B0604020202020204" pitchFamily="34" charset="0"/>
                <a:cs typeface="Arial" panose="020B0604020202020204" pitchFamily="34" charset="0"/>
              </a:rPr>
              <a:t>interaction among members is not required</a:t>
            </a:r>
          </a:p>
          <a:p>
            <a:r>
              <a:rPr lang="en-US" dirty="0">
                <a:solidFill>
                  <a:srgbClr val="12364E"/>
                </a:solidFill>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endParaRPr lang="en-US" sz="1600" dirty="0">
              <a:solidFill>
                <a:srgbClr val="12364E"/>
              </a:solidFill>
              <a:latin typeface="Arial" panose="020B0604020202020204" pitchFamily="34" charset="0"/>
              <a:cs typeface="Arial" panose="020B0604020202020204" pitchFamily="34" charset="0"/>
            </a:endParaRPr>
          </a:p>
          <a:p>
            <a:r>
              <a:rPr lang="en-US" dirty="0">
                <a:solidFill>
                  <a:srgbClr val="12364E"/>
                </a:solidFill>
              </a:rPr>
              <a:t> </a:t>
            </a:r>
          </a:p>
        </p:txBody>
      </p:sp>
    </p:spTree>
    <p:extLst>
      <p:ext uri="{BB962C8B-B14F-4D97-AF65-F5344CB8AC3E}">
        <p14:creationId xmlns:p14="http://schemas.microsoft.com/office/powerpoint/2010/main" val="18673834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8</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340708" y="1672122"/>
            <a:ext cx="9677400" cy="954107"/>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Numbers – Quorum </a:t>
            </a:r>
          </a:p>
          <a:p>
            <a:pPr algn="ctr"/>
            <a:r>
              <a:rPr lang="en-US" sz="2400" b="1" dirty="0">
                <a:solidFill>
                  <a:srgbClr val="12364E"/>
                </a:solidFill>
                <a:latin typeface="Arial" panose="020B0604020202020204" pitchFamily="34" charset="0"/>
                <a:cs typeface="Arial" panose="020B0604020202020204" pitchFamily="34" charset="0"/>
              </a:rPr>
              <a:t> </a:t>
            </a:r>
          </a:p>
        </p:txBody>
      </p:sp>
      <p:sp>
        <p:nvSpPr>
          <p:cNvPr id="3" name="TextBox 2"/>
          <p:cNvSpPr txBox="1"/>
          <p:nvPr/>
        </p:nvSpPr>
        <p:spPr>
          <a:xfrm>
            <a:off x="538655" y="2566768"/>
            <a:ext cx="8119798" cy="3662541"/>
          </a:xfrm>
          <a:prstGeom prst="rect">
            <a:avLst/>
          </a:prstGeom>
          <a:noFill/>
        </p:spPr>
        <p:txBody>
          <a:bodyPr wrap="square" rtlCol="0">
            <a:spAutoFit/>
          </a:bodyPr>
          <a:lstStyle/>
          <a:p>
            <a:r>
              <a:rPr lang="en-US" dirty="0">
                <a:solidFill>
                  <a:srgbClr val="12364E"/>
                </a:solidFill>
                <a:latin typeface="Arial" panose="020B0604020202020204" pitchFamily="34" charset="0"/>
                <a:cs typeface="Arial" panose="020B0604020202020204" pitchFamily="34" charset="0"/>
              </a:rPr>
              <a:t>Q: How many members must gather to constitute a meeting? </a:t>
            </a:r>
          </a:p>
          <a:p>
            <a:r>
              <a:rPr lang="en-US" dirty="0">
                <a:solidFill>
                  <a:srgbClr val="12364E"/>
                </a:solidFill>
                <a:latin typeface="Arial" panose="020B0604020202020204" pitchFamily="34" charset="0"/>
                <a:cs typeface="Arial" panose="020B0604020202020204" pitchFamily="34" charset="0"/>
              </a:rPr>
              <a:t>A:  A sufficient number to determine a body’s course of action. </a:t>
            </a:r>
          </a:p>
          <a:p>
            <a:endParaRPr lang="en-US" dirty="0">
              <a:solidFill>
                <a:srgbClr val="12364E"/>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WARNING: This number is not necessarily equal to a majority of the membership or to a quorum of the body. </a:t>
            </a:r>
          </a:p>
          <a:p>
            <a:endParaRPr lang="en-US" dirty="0">
              <a:solidFill>
                <a:srgbClr val="12364E"/>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A sufficient number of members to determine a body’s course of action can refer to either: the affirmative power to pass an action OR the negative power to defeat an action. Sometimes referred to as a “negative quorum.” – example – budget amendment – 3 alders can block. </a:t>
            </a:r>
            <a:endParaRPr lang="en-US" dirty="0">
              <a:solidFill>
                <a:srgbClr val="12364E"/>
              </a:solidFill>
              <a:latin typeface="Calibri" panose="020F0502020204030204"/>
            </a:endParaRPr>
          </a:p>
          <a:p>
            <a:r>
              <a:rPr lang="en-US" dirty="0">
                <a:solidFill>
                  <a:srgbClr val="12364E"/>
                </a:solidFill>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endParaRPr lang="en-US" sz="1600" dirty="0">
              <a:solidFill>
                <a:srgbClr val="12364E"/>
              </a:solidFill>
              <a:latin typeface="Arial" panose="020B0604020202020204" pitchFamily="34" charset="0"/>
              <a:cs typeface="Arial" panose="020B0604020202020204" pitchFamily="34" charset="0"/>
            </a:endParaRPr>
          </a:p>
          <a:p>
            <a:r>
              <a:rPr lang="en-US" dirty="0">
                <a:solidFill>
                  <a:srgbClr val="12364E"/>
                </a:solidFill>
              </a:rPr>
              <a:t> </a:t>
            </a:r>
          </a:p>
        </p:txBody>
      </p:sp>
    </p:spTree>
    <p:extLst>
      <p:ext uri="{BB962C8B-B14F-4D97-AF65-F5344CB8AC3E}">
        <p14:creationId xmlns:p14="http://schemas.microsoft.com/office/powerpoint/2010/main" val="232897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85000" lnSpcReduction="20000"/>
          </a:bodyPr>
          <a:lstStyle/>
          <a:p>
            <a:fld id="{365FD359-36AB-4FA5-AEE1-6BA3F988E1A8}" type="slidenum">
              <a:rPr lang="en-US" smtClean="0"/>
              <a:pPr/>
              <a:t>9</a:t>
            </a:fld>
            <a:endParaRPr lang="en-US" dirty="0"/>
          </a:p>
        </p:txBody>
      </p:sp>
      <p:pic>
        <p:nvPicPr>
          <p:cNvPr id="8" name="Pictur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144685"/>
            <a:ext cx="1628775"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211992" y="294920"/>
            <a:ext cx="4572000" cy="461665"/>
          </a:xfrm>
          <a:prstGeom prst="rect">
            <a:avLst/>
          </a:prstGeom>
        </p:spPr>
        <p:txBody>
          <a:bodyPr>
            <a:spAutoFit/>
          </a:bodyPr>
          <a:lstStyle/>
          <a:p>
            <a:pPr algn="ctr"/>
            <a:r>
              <a:rPr lang="en-US" sz="2400" b="1" dirty="0">
                <a:solidFill>
                  <a:srgbClr val="6C8B35"/>
                </a:solidFill>
                <a:latin typeface="Arial" panose="020B0604020202020204" pitchFamily="34" charset="0"/>
                <a:cs typeface="Arial" panose="020B0604020202020204" pitchFamily="34" charset="0"/>
              </a:rPr>
              <a:t> </a:t>
            </a:r>
            <a:endParaRPr lang="en-US" sz="2400" dirty="0"/>
          </a:p>
        </p:txBody>
      </p:sp>
      <p:sp>
        <p:nvSpPr>
          <p:cNvPr id="11" name="TextBox 10"/>
          <p:cNvSpPr txBox="1"/>
          <p:nvPr/>
        </p:nvSpPr>
        <p:spPr>
          <a:xfrm>
            <a:off x="-340708" y="1672122"/>
            <a:ext cx="9677400" cy="954107"/>
          </a:xfrm>
          <a:prstGeom prst="rect">
            <a:avLst/>
          </a:prstGeom>
          <a:noFill/>
        </p:spPr>
        <p:txBody>
          <a:bodyPr wrap="square" rtlCol="0">
            <a:spAutoFit/>
          </a:bodyPr>
          <a:lstStyle/>
          <a:p>
            <a:pPr algn="ctr"/>
            <a:r>
              <a:rPr lang="en-US" sz="3200" b="1" dirty="0">
                <a:solidFill>
                  <a:srgbClr val="12364E"/>
                </a:solidFill>
                <a:latin typeface="Arial" panose="020B0604020202020204" pitchFamily="34" charset="0"/>
                <a:cs typeface="Arial" panose="020B0604020202020204" pitchFamily="34" charset="0"/>
              </a:rPr>
              <a:t>Have the members convened?</a:t>
            </a:r>
          </a:p>
          <a:p>
            <a:pPr algn="ctr"/>
            <a:r>
              <a:rPr lang="en-US" sz="2400" b="1" dirty="0">
                <a:solidFill>
                  <a:srgbClr val="12364E"/>
                </a:solidFill>
                <a:latin typeface="Arial" panose="020B0604020202020204" pitchFamily="34" charset="0"/>
                <a:cs typeface="Arial" panose="020B0604020202020204" pitchFamily="34" charset="0"/>
              </a:rPr>
              <a:t> </a:t>
            </a:r>
          </a:p>
        </p:txBody>
      </p:sp>
      <p:sp>
        <p:nvSpPr>
          <p:cNvPr id="3" name="TextBox 2"/>
          <p:cNvSpPr txBox="1"/>
          <p:nvPr/>
        </p:nvSpPr>
        <p:spPr>
          <a:xfrm>
            <a:off x="538655" y="2566768"/>
            <a:ext cx="8119798" cy="4460195"/>
          </a:xfrm>
          <a:prstGeom prst="rect">
            <a:avLst/>
          </a:prstGeom>
          <a:noFill/>
        </p:spPr>
        <p:txBody>
          <a:bodyPr wrap="square" rtlCol="0">
            <a:spAutoFit/>
          </a:bodyPr>
          <a:lstStyle/>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 Written letters – probably not a meeting</a:t>
            </a:r>
          </a:p>
          <a:p>
            <a:pPr marL="685800" lvl="1"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Responses spread over time</a:t>
            </a:r>
          </a:p>
          <a:p>
            <a:pPr marL="685800" lvl="1"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Generally, a one-way communication</a:t>
            </a:r>
          </a:p>
          <a:p>
            <a:pPr lvl="1">
              <a:lnSpc>
                <a:spcPct val="90000"/>
              </a:lnSpc>
              <a:spcBef>
                <a:spcPts val="500"/>
              </a:spcBef>
            </a:pPr>
            <a:endParaRPr lang="en-US" dirty="0">
              <a:solidFill>
                <a:srgbClr val="12364E"/>
              </a:solidFill>
              <a:latin typeface="Arial" panose="020B0604020202020204" pitchFamily="34" charset="0"/>
              <a:cs typeface="Arial" panose="020B0604020202020204" pitchFamily="34" charset="0"/>
            </a:endParaRPr>
          </a:p>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Telephone conference calls, video conferences, etc. </a:t>
            </a:r>
          </a:p>
          <a:p>
            <a:pPr marL="685800" lvl="1"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Permits instantaneous communication</a:t>
            </a:r>
          </a:p>
          <a:p>
            <a:pPr marL="685800" lvl="1"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If it meets the purpose and numbers, then it is a meeting</a:t>
            </a:r>
          </a:p>
          <a:p>
            <a:pPr lvl="1">
              <a:lnSpc>
                <a:spcPct val="90000"/>
              </a:lnSpc>
              <a:spcBef>
                <a:spcPts val="500"/>
              </a:spcBef>
            </a:pPr>
            <a:endParaRPr lang="en-US" dirty="0">
              <a:solidFill>
                <a:srgbClr val="12364E"/>
              </a:solidFill>
              <a:latin typeface="Arial" panose="020B0604020202020204" pitchFamily="34" charset="0"/>
              <a:cs typeface="Arial" panose="020B0604020202020204" pitchFamily="34" charset="0"/>
            </a:endParaRPr>
          </a:p>
          <a:p>
            <a:pPr marL="228600" lvl="0" indent="-228600">
              <a:lnSpc>
                <a:spcPct val="90000"/>
              </a:lnSpc>
              <a:spcBef>
                <a:spcPts val="10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Email, electronic discussion boards, instant messaging, social networking</a:t>
            </a:r>
          </a:p>
          <a:p>
            <a:pPr marL="685800" lvl="1" indent="-228600">
              <a:lnSpc>
                <a:spcPct val="90000"/>
              </a:lnSpc>
              <a:spcBef>
                <a:spcPts val="500"/>
              </a:spcBef>
              <a:buFont typeface="Arial" panose="020B0604020202020204" pitchFamily="34" charset="0"/>
              <a:buChar char="•"/>
            </a:pPr>
            <a:r>
              <a:rPr lang="en-US" dirty="0">
                <a:solidFill>
                  <a:srgbClr val="12364E"/>
                </a:solidFill>
                <a:latin typeface="Arial" panose="020B0604020202020204" pitchFamily="34" charset="0"/>
                <a:cs typeface="Arial" panose="020B0604020202020204" pitchFamily="34" charset="0"/>
              </a:rPr>
              <a:t>May implicate open meetings, depending on how it’s used</a:t>
            </a:r>
          </a:p>
          <a:p>
            <a:endParaRPr lang="en-US" sz="2400" dirty="0">
              <a:solidFill>
                <a:srgbClr val="12364E"/>
              </a:solidFill>
              <a:latin typeface="Calibri" panose="020F0502020204030204"/>
            </a:endParaRPr>
          </a:p>
          <a:p>
            <a:r>
              <a:rPr lang="en-US" dirty="0">
                <a:solidFill>
                  <a:srgbClr val="12364E"/>
                </a:solidFill>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endParaRPr lang="en-US" sz="1600" dirty="0">
              <a:solidFill>
                <a:srgbClr val="12364E"/>
              </a:solidFill>
              <a:latin typeface="Arial" panose="020B0604020202020204" pitchFamily="34" charset="0"/>
              <a:cs typeface="Arial" panose="020B0604020202020204" pitchFamily="34" charset="0"/>
            </a:endParaRPr>
          </a:p>
          <a:p>
            <a:r>
              <a:rPr lang="en-US" dirty="0">
                <a:solidFill>
                  <a:srgbClr val="12364E"/>
                </a:solidFill>
              </a:rPr>
              <a:t> </a:t>
            </a:r>
          </a:p>
        </p:txBody>
      </p:sp>
    </p:spTree>
    <p:extLst>
      <p:ext uri="{BB962C8B-B14F-4D97-AF65-F5344CB8AC3E}">
        <p14:creationId xmlns:p14="http://schemas.microsoft.com/office/powerpoint/2010/main" val="367845764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Custom 3">
      <a:dk1>
        <a:sysClr val="windowText" lastClr="000000"/>
      </a:dk1>
      <a:lt1>
        <a:sysClr val="window" lastClr="FFFFFF"/>
      </a:lt1>
      <a:dk2>
        <a:srgbClr val="676A55"/>
      </a:dk2>
      <a:lt2>
        <a:srgbClr val="EAEBDE"/>
      </a:lt2>
      <a:accent1>
        <a:srgbClr val="6C8B35"/>
      </a:accent1>
      <a:accent2>
        <a:srgbClr val="12364E"/>
      </a:accent2>
      <a:accent3>
        <a:srgbClr val="A8CDD7"/>
      </a:accent3>
      <a:accent4>
        <a:srgbClr val="C0BEAF"/>
      </a:accent4>
      <a:accent5>
        <a:srgbClr val="CEC597"/>
      </a:accent5>
      <a:accent6>
        <a:srgbClr val="E8B7B7"/>
      </a:accent6>
      <a:hlink>
        <a:srgbClr val="DB5353"/>
      </a:hlink>
      <a:folHlink>
        <a:srgbClr val="903638"/>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34217</TotalTime>
  <Words>2614</Words>
  <Application>Microsoft Office PowerPoint</Application>
  <PresentationFormat>On-screen Show (4:3)</PresentationFormat>
  <Paragraphs>353</Paragraphs>
  <Slides>35</Slides>
  <Notes>34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35</vt:i4>
      </vt:variant>
    </vt:vector>
  </HeadingPairs>
  <TitlesOfParts>
    <vt:vector size="44" baseType="lpstr">
      <vt:lpstr>Arial</vt:lpstr>
      <vt:lpstr>Arial Black</vt:lpstr>
      <vt:lpstr>Avenir LT 65 Medium</vt:lpstr>
      <vt:lpstr>Calibri</vt:lpstr>
      <vt:lpstr>Times New Roman</vt:lpstr>
      <vt:lpstr>Tw Cen MT</vt:lpstr>
      <vt:lpstr>Wingdings</vt:lpstr>
      <vt:lpstr>Wingdings 2</vt:lpstr>
      <vt:lpstr>Median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City of Fitchburg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 Brown</dc:creator>
  <cp:lastModifiedBy>Lisa Sanford</cp:lastModifiedBy>
  <cp:revision>2338</cp:revision>
  <cp:lastPrinted>2022-09-21T20:31:19Z</cp:lastPrinted>
  <dcterms:created xsi:type="dcterms:W3CDTF">2013-07-09T13:44:50Z</dcterms:created>
  <dcterms:modified xsi:type="dcterms:W3CDTF">2025-04-22T20:04:58Z</dcterms:modified>
</cp:coreProperties>
</file>